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74B4AB9-5D66-4608-A287-517E547B767C}" type="datetimeFigureOut">
              <a:rPr lang="ar-SA" smtClean="0"/>
              <a:pPr/>
              <a:t>12/05/1437</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74B4AB9-5D66-4608-A287-517E547B767C}" type="datetimeFigureOut">
              <a:rPr lang="ar-SA" smtClean="0"/>
              <a:pPr/>
              <a:t>12/05/1437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74B4AB9-5D66-4608-A287-517E547B767C}" type="datetimeFigureOut">
              <a:rPr lang="ar-SA" smtClean="0"/>
              <a:pPr/>
              <a:t>12/05/1437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74B4AB9-5D66-4608-A287-517E547B767C}" type="datetimeFigureOut">
              <a:rPr lang="ar-SA" smtClean="0"/>
              <a:pPr/>
              <a:t>12/05/1437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74B4AB9-5D66-4608-A287-517E547B767C}" type="datetimeFigureOut">
              <a:rPr lang="ar-SA" smtClean="0"/>
              <a:pPr/>
              <a:t>12/05/1437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74B4AB9-5D66-4608-A287-517E547B767C}" type="datetimeFigureOut">
              <a:rPr lang="ar-SA" smtClean="0"/>
              <a:pPr/>
              <a:t>12/05/1437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74B4AB9-5D66-4608-A287-517E547B767C}" type="datetimeFigureOut">
              <a:rPr lang="ar-SA" smtClean="0"/>
              <a:pPr/>
              <a:t>12/05/1437</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74B4AB9-5D66-4608-A287-517E547B767C}" type="datetimeFigureOut">
              <a:rPr lang="ar-SA" smtClean="0"/>
              <a:pPr/>
              <a:t>12/05/1437</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74B4AB9-5D66-4608-A287-517E547B767C}" type="datetimeFigureOut">
              <a:rPr lang="ar-SA" smtClean="0"/>
              <a:pPr/>
              <a:t>12/05/1437</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74B4AB9-5D66-4608-A287-517E547B767C}" type="datetimeFigureOut">
              <a:rPr lang="ar-SA" smtClean="0"/>
              <a:pPr/>
              <a:t>12/05/1437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74B4AB9-5D66-4608-A287-517E547B767C}" type="datetimeFigureOut">
              <a:rPr lang="ar-SA" smtClean="0"/>
              <a:pPr/>
              <a:t>12/05/1437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74B4AB9-5D66-4608-A287-517E547B767C}" type="datetimeFigureOut">
              <a:rPr lang="ar-SA" smtClean="0"/>
              <a:pPr/>
              <a:t>12/05/1437</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92A504F-EF0E-47D1-A1EB-78C78F2A41E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90600"/>
            <a:ext cx="7772400" cy="1470025"/>
          </a:xfrm>
        </p:spPr>
        <p:txBody>
          <a:bodyPr>
            <a:normAutofit fontScale="90000"/>
          </a:bodyPr>
          <a:lstStyle/>
          <a:p>
            <a:pPr algn="r"/>
            <a:r>
              <a:rPr lang="ar-EG" sz="2700" b="1" u="sng" dirty="0"/>
              <a:t>وزارة التعليم العالي والبحث العلمي</a:t>
            </a:r>
            <a:r>
              <a:rPr lang="en-US" sz="2700" dirty="0"/>
              <a:t/>
            </a:r>
            <a:br>
              <a:rPr lang="en-US" sz="2700" dirty="0"/>
            </a:br>
            <a:r>
              <a:rPr lang="ar-EG" sz="2700" b="1" u="sng" dirty="0"/>
              <a:t>جامعة </a:t>
            </a:r>
            <a:r>
              <a:rPr lang="ar-EG" sz="2700" b="1" u="sng" dirty="0" err="1"/>
              <a:t>ديالى</a:t>
            </a:r>
            <a:r>
              <a:rPr lang="ar-EG" sz="2700" b="1" u="sng" dirty="0"/>
              <a:t>- كلية الزراعة</a:t>
            </a:r>
            <a:r>
              <a:rPr lang="en-US" dirty="0"/>
              <a:t/>
            </a:r>
            <a:br>
              <a:rPr lang="en-US" dirty="0"/>
            </a:br>
            <a:r>
              <a:rPr lang="ar-EG" sz="3600" b="1" dirty="0"/>
              <a:t>  </a:t>
            </a:r>
            <a:r>
              <a:rPr lang="en-US" sz="3600" dirty="0"/>
              <a:t/>
            </a:r>
            <a:br>
              <a:rPr lang="en-US" sz="3600" dirty="0"/>
            </a:br>
            <a:r>
              <a:rPr lang="ar-EG" sz="2200" dirty="0"/>
              <a:t>المرحلة الثانية / قسم علوم التربة والموارد المائية</a:t>
            </a:r>
            <a:r>
              <a:rPr lang="en-US" dirty="0"/>
              <a:t/>
            </a:r>
            <a:br>
              <a:rPr lang="en-US" dirty="0"/>
            </a:br>
            <a:endParaRPr lang="ar-SA" dirty="0"/>
          </a:p>
        </p:txBody>
      </p:sp>
      <p:sp>
        <p:nvSpPr>
          <p:cNvPr id="3" name="عنوان فرعي 2"/>
          <p:cNvSpPr>
            <a:spLocks noGrp="1"/>
          </p:cNvSpPr>
          <p:nvPr>
            <p:ph type="subTitle" idx="1"/>
          </p:nvPr>
        </p:nvSpPr>
        <p:spPr>
          <a:xfrm>
            <a:off x="3810000" y="2438400"/>
            <a:ext cx="3124200" cy="762000"/>
          </a:xfrm>
        </p:spPr>
        <p:txBody>
          <a:bodyPr>
            <a:normAutofit fontScale="25000" lnSpcReduction="20000"/>
          </a:bodyPr>
          <a:lstStyle/>
          <a:p>
            <a:r>
              <a:rPr lang="ar-EG" sz="11200" b="1" u="sng" dirty="0">
                <a:solidFill>
                  <a:schemeClr val="tx1"/>
                </a:solidFill>
              </a:rPr>
              <a:t>إنتاج محاصيل الخضر</a:t>
            </a:r>
            <a:endParaRPr lang="en-US" sz="11200" dirty="0">
              <a:solidFill>
                <a:schemeClr val="tx1"/>
              </a:solidFill>
            </a:endParaRPr>
          </a:p>
          <a:p>
            <a:r>
              <a:rPr lang="ar-EG" sz="11200" b="1" dirty="0">
                <a:solidFill>
                  <a:schemeClr val="tx1"/>
                </a:solidFill>
              </a:rPr>
              <a:t> </a:t>
            </a:r>
            <a:endParaRPr lang="en-US" sz="11200" dirty="0">
              <a:solidFill>
                <a:schemeClr val="tx1"/>
              </a:solidFill>
            </a:endParaRPr>
          </a:p>
          <a:p>
            <a:pPr algn="ctr"/>
            <a:r>
              <a:rPr lang="ar-EG" sz="11200" b="1" dirty="0">
                <a:solidFill>
                  <a:schemeClr val="tx1"/>
                </a:solidFill>
              </a:rPr>
              <a:t> </a:t>
            </a:r>
            <a:r>
              <a:rPr lang="ar-SA" sz="11200" b="1" dirty="0" smtClean="0">
                <a:solidFill>
                  <a:schemeClr val="tx1"/>
                </a:solidFill>
              </a:rPr>
              <a:t>ا</a:t>
            </a:r>
            <a:r>
              <a:rPr lang="ar-EG" sz="11200" b="1" u="sng" dirty="0" smtClean="0">
                <a:solidFill>
                  <a:schemeClr val="tx1"/>
                </a:solidFill>
              </a:rPr>
              <a:t>عداد</a:t>
            </a:r>
            <a:r>
              <a:rPr lang="ar-EG" sz="11200" b="1" u="sng" dirty="0">
                <a:solidFill>
                  <a:schemeClr val="tx1"/>
                </a:solidFill>
              </a:rPr>
              <a:t>:</a:t>
            </a:r>
            <a:endParaRPr lang="en-US" sz="11200" dirty="0">
              <a:solidFill>
                <a:schemeClr val="tx1"/>
              </a:solidFill>
            </a:endParaRPr>
          </a:p>
          <a:p>
            <a:r>
              <a:rPr lang="ar-EG" sz="11200" b="1" dirty="0">
                <a:solidFill>
                  <a:schemeClr val="tx1"/>
                </a:solidFill>
              </a:rPr>
              <a:t> </a:t>
            </a:r>
            <a:endParaRPr lang="en-US" sz="11200" dirty="0">
              <a:solidFill>
                <a:schemeClr val="tx1"/>
              </a:solidFill>
            </a:endParaRPr>
          </a:p>
          <a:p>
            <a:r>
              <a:rPr lang="ar-EG" sz="11200" b="1" dirty="0">
                <a:solidFill>
                  <a:schemeClr val="tx1"/>
                </a:solidFill>
              </a:rPr>
              <a:t>د.م. أحلام أحمد حسين</a:t>
            </a:r>
            <a:endParaRPr lang="en-US" sz="11200" dirty="0">
              <a:solidFill>
                <a:schemeClr val="tx1"/>
              </a:solidFill>
            </a:endParaRPr>
          </a:p>
          <a:p>
            <a:r>
              <a:rPr lang="ar-EG" b="1" dirty="0"/>
              <a:t> </a:t>
            </a:r>
            <a:endParaRPr lang="en-US" dirty="0"/>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019799"/>
          </a:xfrm>
        </p:spPr>
        <p:txBody>
          <a:bodyPr>
            <a:normAutofit fontScale="40000" lnSpcReduction="20000"/>
          </a:bodyPr>
          <a:lstStyle/>
          <a:p>
            <a:pPr>
              <a:buNone/>
            </a:pPr>
            <a:r>
              <a:rPr lang="ar-IQ" sz="4800" b="1" dirty="0"/>
              <a:t>ومن هذه المنشآت : </a:t>
            </a:r>
            <a:endParaRPr lang="en-US" sz="4800" dirty="0"/>
          </a:p>
          <a:p>
            <a:pPr lvl="0">
              <a:buNone/>
            </a:pPr>
            <a:r>
              <a:rPr lang="ar-IQ" sz="4800" b="1" dirty="0"/>
              <a:t>الظلة الخشبية :</a:t>
            </a:r>
            <a:r>
              <a:rPr lang="en-US" sz="4800" b="1" dirty="0"/>
              <a:t>Lath house</a:t>
            </a:r>
            <a:endParaRPr lang="en-US" sz="4800" dirty="0"/>
          </a:p>
          <a:p>
            <a:pPr>
              <a:buNone/>
            </a:pPr>
            <a:r>
              <a:rPr lang="ar-IQ" sz="4800" dirty="0" smtClean="0"/>
              <a:t>والغرض </a:t>
            </a:r>
            <a:r>
              <a:rPr lang="ar-IQ" sz="4800" dirty="0"/>
              <a:t>منها حماية الشتلات من حرارة الصيف المحرقة </a:t>
            </a:r>
            <a:r>
              <a:rPr lang="ar-IQ" sz="4800" dirty="0" err="1"/>
              <a:t>واشعة</a:t>
            </a:r>
            <a:r>
              <a:rPr lang="ar-IQ" sz="4800" dirty="0"/>
              <a:t> الشمس المباشرة خاصة عند </a:t>
            </a:r>
            <a:r>
              <a:rPr lang="ar-IQ" sz="4800" dirty="0" err="1"/>
              <a:t>اجراء</a:t>
            </a:r>
            <a:r>
              <a:rPr lang="ar-IQ" sz="4800" dirty="0"/>
              <a:t> عملية الشتل</a:t>
            </a:r>
            <a:r>
              <a:rPr lang="en-US" sz="4800" dirty="0"/>
              <a:t>  </a:t>
            </a:r>
            <a:r>
              <a:rPr lang="ar-SY" sz="4800" dirty="0" err="1"/>
              <a:t>كاللهانة</a:t>
            </a:r>
            <a:r>
              <a:rPr lang="ar-SY" sz="4800" dirty="0"/>
              <a:t> </a:t>
            </a:r>
            <a:r>
              <a:rPr lang="ar-SY" sz="4800" dirty="0" err="1"/>
              <a:t>او</a:t>
            </a:r>
            <a:r>
              <a:rPr lang="ar-SY" sz="4800" dirty="0"/>
              <a:t> </a:t>
            </a:r>
            <a:r>
              <a:rPr lang="ar-SY" sz="4800" dirty="0" err="1"/>
              <a:t>القرنابيط</a:t>
            </a:r>
            <a:r>
              <a:rPr lang="ar-SY" sz="4800" dirty="0"/>
              <a:t> </a:t>
            </a:r>
            <a:r>
              <a:rPr lang="ar-SY" sz="4800" dirty="0" err="1"/>
              <a:t>او</a:t>
            </a:r>
            <a:r>
              <a:rPr lang="ar-SY" sz="4800" dirty="0"/>
              <a:t> </a:t>
            </a:r>
            <a:r>
              <a:rPr lang="ar-SY" sz="4800" dirty="0" err="1"/>
              <a:t>الخس</a:t>
            </a:r>
            <a:r>
              <a:rPr lang="ar-SY" sz="4800" dirty="0"/>
              <a:t> </a:t>
            </a:r>
            <a:r>
              <a:rPr lang="ar-SY" sz="4800" dirty="0" err="1"/>
              <a:t>او</a:t>
            </a:r>
            <a:r>
              <a:rPr lang="ar-SY" sz="4800" dirty="0"/>
              <a:t> </a:t>
            </a:r>
            <a:r>
              <a:rPr lang="ar-SY" sz="4800" dirty="0" err="1"/>
              <a:t>الطماطة</a:t>
            </a:r>
            <a:r>
              <a:rPr lang="ar-IQ" sz="4800" dirty="0"/>
              <a:t> . </a:t>
            </a:r>
            <a:endParaRPr lang="en-US" sz="4800" dirty="0"/>
          </a:p>
          <a:p>
            <a:pPr>
              <a:buNone/>
            </a:pPr>
            <a:r>
              <a:rPr lang="ar-IQ" sz="4800" dirty="0"/>
              <a:t>والظلة تتكون من شرائح خشب بعرض 5سم وارتفاعها 210-240سم وتعطي ظل يقدر بـ1/3 أو 2/3 تبعاً لنوع النبات ويدهن الخشب بدهان اخضر اللون . وهناك ظلل سلكية منسوجة من (</a:t>
            </a:r>
            <a:r>
              <a:rPr lang="en-US" sz="4800" dirty="0"/>
              <a:t>Saran Fabric</a:t>
            </a:r>
            <a:r>
              <a:rPr lang="ar-IQ" sz="4800" dirty="0"/>
              <a:t>) تسمح بحجب جزء من </a:t>
            </a:r>
            <a:r>
              <a:rPr lang="ar-IQ" sz="4800" dirty="0" err="1"/>
              <a:t>اشعة</a:t>
            </a:r>
            <a:r>
              <a:rPr lang="ar-IQ" sz="4800" dirty="0"/>
              <a:t> الشمس . </a:t>
            </a:r>
            <a:endParaRPr lang="en-US" sz="4800" dirty="0"/>
          </a:p>
          <a:p>
            <a:pPr>
              <a:buNone/>
            </a:pPr>
            <a:r>
              <a:rPr lang="ar-IQ" sz="4800" dirty="0"/>
              <a:t> </a:t>
            </a:r>
            <a:endParaRPr lang="en-US" sz="4800" dirty="0"/>
          </a:p>
          <a:p>
            <a:pPr lvl="0">
              <a:buNone/>
            </a:pPr>
            <a:r>
              <a:rPr lang="ar-IQ" sz="4800" b="1" dirty="0"/>
              <a:t>البيوت الزجاجية : </a:t>
            </a:r>
            <a:r>
              <a:rPr lang="en-US" sz="4800" b="1" dirty="0"/>
              <a:t>Green houses</a:t>
            </a:r>
            <a:endParaRPr lang="en-US" sz="4800" dirty="0"/>
          </a:p>
          <a:p>
            <a:pPr>
              <a:buNone/>
            </a:pPr>
            <a:r>
              <a:rPr lang="ar-SY" sz="4800" dirty="0" smtClean="0"/>
              <a:t>      هي </a:t>
            </a:r>
            <a:r>
              <a:rPr lang="ar-SY" sz="4800" dirty="0"/>
              <a:t>بيوت متكونة </a:t>
            </a:r>
            <a:r>
              <a:rPr lang="ar-SY" sz="4800" dirty="0" err="1"/>
              <a:t>اساساً</a:t>
            </a:r>
            <a:r>
              <a:rPr lang="ar-SY" sz="4800" dirty="0"/>
              <a:t> </a:t>
            </a:r>
            <a:r>
              <a:rPr lang="ar-IQ" sz="4800" dirty="0"/>
              <a:t>من الزجاج للسماح لأشعة الشمس بالدخول, وان الغرض </a:t>
            </a:r>
            <a:r>
              <a:rPr lang="ar-IQ" sz="4800" dirty="0" err="1"/>
              <a:t>الاساسي</a:t>
            </a:r>
            <a:r>
              <a:rPr lang="ar-IQ" sz="4800" dirty="0"/>
              <a:t> من </a:t>
            </a:r>
            <a:r>
              <a:rPr lang="ar-IQ" sz="4800" dirty="0" err="1"/>
              <a:t>انشائها</a:t>
            </a:r>
            <a:r>
              <a:rPr lang="ar-IQ" sz="4800" dirty="0"/>
              <a:t> هو </a:t>
            </a:r>
            <a:r>
              <a:rPr lang="ar-IQ" sz="4800" dirty="0" err="1"/>
              <a:t>اعداد</a:t>
            </a:r>
            <a:r>
              <a:rPr lang="ar-IQ" sz="4800" dirty="0"/>
              <a:t> بيئة مناسبة لنمو النباتات, وحمايتها من الظروف الخارجية غير الجيدة وذلك بتوفير وسائل التدفئة والتبريد. أو حتى حجب جزء من </a:t>
            </a:r>
            <a:r>
              <a:rPr lang="ar-IQ" sz="4800" dirty="0" err="1"/>
              <a:t>اشعة</a:t>
            </a:r>
            <a:r>
              <a:rPr lang="ar-IQ" sz="4800" dirty="0"/>
              <a:t> الشمس بطلاء الزجاج من الخارج وان الفائدة الأساسية من البيوت الزجاجية هي : </a:t>
            </a:r>
            <a:endParaRPr lang="en-US" sz="4800" dirty="0"/>
          </a:p>
          <a:p>
            <a:pPr lvl="0"/>
            <a:r>
              <a:rPr lang="ar-IQ" sz="4800" dirty="0"/>
              <a:t>سهولة السيطرة على درجة الحرارة والتهوية والرطوبة النسبية داخل البيت . </a:t>
            </a:r>
            <a:endParaRPr lang="en-US" sz="4800" dirty="0"/>
          </a:p>
          <a:p>
            <a:pPr lvl="0"/>
            <a:r>
              <a:rPr lang="ar-IQ" sz="4800" dirty="0"/>
              <a:t>سهولة </a:t>
            </a:r>
            <a:r>
              <a:rPr lang="ar-IQ" sz="4800" dirty="0" err="1"/>
              <a:t>اجراء</a:t>
            </a:r>
            <a:r>
              <a:rPr lang="ar-IQ" sz="4800" dirty="0"/>
              <a:t> عمليات الخدمة داخل هذه البيوت. </a:t>
            </a:r>
            <a:endParaRPr lang="en-US" sz="4800" dirty="0"/>
          </a:p>
          <a:p>
            <a:r>
              <a:rPr lang="ar-IQ" sz="4800" dirty="0"/>
              <a:t>وهناك أنواع مختلفة من البيوت الزجاجية من حيث الشكل والحجم وطبيعة السيطرة على الظروف البيئية آلياً أو يدوياً ... وفي كل </a:t>
            </a:r>
            <a:r>
              <a:rPr lang="ar-IQ" sz="4800" dirty="0" err="1"/>
              <a:t>الاحوال</a:t>
            </a:r>
            <a:r>
              <a:rPr lang="ar-IQ" sz="4800" dirty="0"/>
              <a:t> يجب </a:t>
            </a:r>
            <a:r>
              <a:rPr lang="ar-IQ" sz="4800" dirty="0" err="1"/>
              <a:t>ان</a:t>
            </a:r>
            <a:r>
              <a:rPr lang="ar-IQ" sz="4800" dirty="0"/>
              <a:t> يحوي البيت الزجاجي فتحات تهوية كما </a:t>
            </a:r>
            <a:r>
              <a:rPr lang="ar-IQ" sz="4800" dirty="0" err="1"/>
              <a:t>ان</a:t>
            </a:r>
            <a:r>
              <a:rPr lang="ar-IQ" sz="4800" dirty="0"/>
              <a:t> التدفئة تتم عن طريق البخار ، أو الماء الحار أو أي وسيلة أخرى مع وجود مراوح لتحريك الهواء داخل البيت . وفي الصيف يزود بمبردات هواء مع طلاء السطح الخارجي للبيت بمادة </a:t>
            </a:r>
            <a:r>
              <a:rPr lang="ar-IQ" sz="4800" dirty="0" err="1"/>
              <a:t>النورة</a:t>
            </a:r>
            <a:r>
              <a:rPr lang="ar-IQ" sz="4800" dirty="0"/>
              <a:t> (طبقة خفيفة يمكن </a:t>
            </a:r>
            <a:r>
              <a:rPr lang="ar-IQ" sz="4800" dirty="0" err="1"/>
              <a:t>ازالتها</a:t>
            </a:r>
            <a:r>
              <a:rPr lang="ar-IQ" sz="4800" dirty="0"/>
              <a:t> عند انتفاء الحاجة إليها في بداية الشتاء)  تعمل هذه المادة على عكس </a:t>
            </a:r>
            <a:r>
              <a:rPr lang="ar-IQ" sz="4500" dirty="0"/>
              <a:t>جزء كبير من </a:t>
            </a:r>
            <a:r>
              <a:rPr lang="ar-IQ" sz="4500" dirty="0" err="1"/>
              <a:t>اشعه</a:t>
            </a:r>
            <a:r>
              <a:rPr lang="ar-IQ" sz="4500" dirty="0"/>
              <a:t> الشمس , كما يجب الحذر من عدم طلاء البيت بطبقة سميكة منها لأنها تعمل على تقليل شدة الضوء داخل البيت وبالتالي تعطي نتائج سلبية. </a:t>
            </a:r>
            <a:endParaRPr lang="ar-SY" sz="90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40000" lnSpcReduction="20000"/>
          </a:bodyPr>
          <a:lstStyle/>
          <a:p>
            <a:pPr>
              <a:buNone/>
            </a:pPr>
            <a:r>
              <a:rPr lang="ar-IQ" sz="3800" dirty="0"/>
              <a:t> </a:t>
            </a:r>
            <a:endParaRPr lang="en-US" sz="3800" dirty="0"/>
          </a:p>
          <a:p>
            <a:pPr lvl="0">
              <a:buNone/>
            </a:pPr>
            <a:r>
              <a:rPr lang="ar-IQ" sz="3800" b="1" dirty="0"/>
              <a:t>البيوت الزجاجية الصغيرة: </a:t>
            </a:r>
            <a:r>
              <a:rPr lang="en-US" sz="3800" b="1" dirty="0"/>
              <a:t>Small green houses</a:t>
            </a:r>
            <a:endParaRPr lang="en-US" sz="3800" dirty="0"/>
          </a:p>
          <a:p>
            <a:pPr>
              <a:buNone/>
            </a:pPr>
            <a:r>
              <a:rPr lang="ar-SY" sz="3800" dirty="0" smtClean="0"/>
              <a:t>        عندما </a:t>
            </a:r>
            <a:r>
              <a:rPr lang="ar-SY" sz="3800" dirty="0"/>
              <a:t>يحتاج مزارع الخضروات </a:t>
            </a:r>
            <a:r>
              <a:rPr lang="ar-SY" sz="3800" dirty="0" err="1"/>
              <a:t>الى</a:t>
            </a:r>
            <a:r>
              <a:rPr lang="ar-SY" sz="3800" dirty="0"/>
              <a:t> البيت الزجاجي لزراعة النباتات لغرض </a:t>
            </a:r>
            <a:r>
              <a:rPr lang="ar-SY" sz="3800" dirty="0" err="1"/>
              <a:t>انتاج</a:t>
            </a:r>
            <a:r>
              <a:rPr lang="ar-SY" sz="3800" dirty="0"/>
              <a:t> شتلات فقط صالحة للشتل في الحقل , فنجد انه من الصعوبة توفير بيت زجاجي ضخم ذي تكاليف عالية خصوصاً وان فترة استعمال هذا البيت لبضعه </a:t>
            </a:r>
            <a:r>
              <a:rPr lang="ar-SY" sz="3800" dirty="0" err="1"/>
              <a:t>اشهر</a:t>
            </a:r>
            <a:r>
              <a:rPr lang="ar-SY" sz="3800" dirty="0"/>
              <a:t> من السنة فقط لذلك هنالك اتجاه </a:t>
            </a:r>
            <a:r>
              <a:rPr lang="ar-SY" sz="3800" dirty="0" err="1"/>
              <a:t>الى</a:t>
            </a:r>
            <a:r>
              <a:rPr lang="ar-SY" sz="3800" dirty="0"/>
              <a:t> </a:t>
            </a:r>
            <a:r>
              <a:rPr lang="ar-SY" sz="3800" dirty="0" err="1"/>
              <a:t>انشاء</a:t>
            </a:r>
            <a:r>
              <a:rPr lang="ar-SY" sz="3800" dirty="0"/>
              <a:t> بيوت زجاجية صغيرة ورخيصة وتكون هذه البيوت ذات ارتفاع واطئ ومن السهولة تدفئتها.</a:t>
            </a:r>
            <a:endParaRPr lang="en-US" sz="3800" dirty="0"/>
          </a:p>
          <a:p>
            <a:pPr>
              <a:buNone/>
            </a:pPr>
            <a:r>
              <a:rPr lang="ar-IQ" sz="3800" dirty="0"/>
              <a:t> </a:t>
            </a:r>
            <a:r>
              <a:rPr lang="ar-IQ" sz="3800" b="1" dirty="0" smtClean="0"/>
              <a:t>البيوت </a:t>
            </a:r>
            <a:r>
              <a:rPr lang="ar-IQ" sz="3800" b="1" dirty="0"/>
              <a:t>البلاستيكية: </a:t>
            </a:r>
            <a:r>
              <a:rPr lang="en-US" sz="3800" b="1" dirty="0"/>
              <a:t>Plastic houses </a:t>
            </a:r>
            <a:endParaRPr lang="en-US" sz="3800" dirty="0"/>
          </a:p>
          <a:p>
            <a:pPr>
              <a:buNone/>
            </a:pPr>
            <a:r>
              <a:rPr lang="ar-SY" sz="3800" dirty="0" smtClean="0"/>
              <a:t>       لقد </a:t>
            </a:r>
            <a:r>
              <a:rPr lang="ar-IQ" sz="3800" dirty="0"/>
              <a:t>شاع استخدامها أخيراً لسهولة </a:t>
            </a:r>
            <a:r>
              <a:rPr lang="ar-IQ" sz="3800" dirty="0" err="1"/>
              <a:t>اجراءها</a:t>
            </a:r>
            <a:r>
              <a:rPr lang="ar-IQ" sz="3800" dirty="0"/>
              <a:t> وسهولة نقلها ورخص ثمنها ولكن المشكلة فيها </a:t>
            </a:r>
            <a:r>
              <a:rPr lang="ar-IQ" sz="3800" dirty="0" err="1"/>
              <a:t>ان</a:t>
            </a:r>
            <a:r>
              <a:rPr lang="ar-IQ" sz="3800" dirty="0"/>
              <a:t> البيوت البلاستيكية تكون محكمة الغلق مما يؤدي </a:t>
            </a:r>
            <a:r>
              <a:rPr lang="ar-IQ" sz="3800" dirty="0" err="1"/>
              <a:t>الى</a:t>
            </a:r>
            <a:r>
              <a:rPr lang="ar-IQ" sz="3800" dirty="0"/>
              <a:t> زيادة الرطوبة في داخلها خاصة خلال فصل الشتاء وتؤدي </a:t>
            </a:r>
            <a:r>
              <a:rPr lang="ar-IQ" sz="3800" dirty="0" err="1"/>
              <a:t>الى</a:t>
            </a:r>
            <a:r>
              <a:rPr lang="ar-IQ" sz="3800" dirty="0"/>
              <a:t> تساقط قطرات الماء من سقف هذه البيوت ويمكن التغلب على هذه المشكلة بواسطة التحكم في التهوية . كما </a:t>
            </a:r>
            <a:r>
              <a:rPr lang="ar-IQ" sz="3800" dirty="0" err="1"/>
              <a:t>ان</a:t>
            </a:r>
            <a:r>
              <a:rPr lang="ar-IQ" sz="3800" dirty="0"/>
              <a:t> البلاستك يتلف في الصيف ولذلك يحتاج إلى تبديله سنوياً أو كل سنتين عند العناية </a:t>
            </a:r>
            <a:r>
              <a:rPr lang="ar-IQ" sz="3800" dirty="0" err="1"/>
              <a:t>بها</a:t>
            </a:r>
            <a:r>
              <a:rPr lang="ar-IQ" sz="3800" dirty="0"/>
              <a:t> وحالياً يمكن استعمال البلاستيك المقاوم للأشعة فوق البنفسجية </a:t>
            </a:r>
            <a:r>
              <a:rPr lang="ar-IQ" sz="3800" dirty="0" err="1"/>
              <a:t>اذ</a:t>
            </a:r>
            <a:r>
              <a:rPr lang="ar-IQ" sz="3800" dirty="0"/>
              <a:t> يمكن </a:t>
            </a:r>
            <a:r>
              <a:rPr lang="ar-IQ" sz="3800" dirty="0" err="1"/>
              <a:t>ان</a:t>
            </a:r>
            <a:r>
              <a:rPr lang="ar-IQ" sz="3800" dirty="0"/>
              <a:t> يبقى لمدة </a:t>
            </a:r>
            <a:r>
              <a:rPr lang="ar-IQ" sz="3800" dirty="0" err="1"/>
              <a:t>اطول</a:t>
            </a:r>
            <a:r>
              <a:rPr lang="ar-IQ" sz="3800" dirty="0"/>
              <a:t> لكن سعره مرتفع. </a:t>
            </a:r>
            <a:endParaRPr lang="en-US" sz="3800" dirty="0"/>
          </a:p>
          <a:p>
            <a:pPr lvl="0">
              <a:buNone/>
            </a:pPr>
            <a:r>
              <a:rPr lang="ar-SY" sz="3800" b="1" dirty="0" smtClean="0"/>
              <a:t>ا</a:t>
            </a:r>
            <a:r>
              <a:rPr lang="ar-IQ" sz="3800" b="1" dirty="0" smtClean="0"/>
              <a:t>لبيوت </a:t>
            </a:r>
            <a:r>
              <a:rPr lang="ar-IQ" sz="3800" b="1" dirty="0"/>
              <a:t>الحارة:</a:t>
            </a:r>
            <a:r>
              <a:rPr lang="en-US" sz="3800" b="1" dirty="0"/>
              <a:t>Hot beds </a:t>
            </a:r>
            <a:endParaRPr lang="en-US" sz="3800" dirty="0"/>
          </a:p>
          <a:p>
            <a:pPr>
              <a:buNone/>
            </a:pPr>
            <a:r>
              <a:rPr lang="ar-SY" sz="3800" dirty="0" smtClean="0"/>
              <a:t>         </a:t>
            </a:r>
            <a:r>
              <a:rPr lang="ar-IQ" sz="3800" dirty="0" smtClean="0"/>
              <a:t>وتستعمل </a:t>
            </a:r>
            <a:r>
              <a:rPr lang="ar-IQ" sz="3800" dirty="0"/>
              <a:t>لإنتاج الشتلات فقط وخاصة شتلات </a:t>
            </a:r>
            <a:r>
              <a:rPr lang="ar-IQ" sz="3800" dirty="0" err="1"/>
              <a:t>الطماطة</a:t>
            </a:r>
            <a:r>
              <a:rPr lang="ar-IQ" sz="3800" dirty="0"/>
              <a:t> والباذنجان والفلفل. ونادراً ما تستعمل لزراعة </a:t>
            </a:r>
            <a:r>
              <a:rPr lang="ar-IQ" sz="3800" dirty="0" err="1"/>
              <a:t>وانتاج</a:t>
            </a:r>
            <a:r>
              <a:rPr lang="ar-IQ" sz="3800" dirty="0"/>
              <a:t> </a:t>
            </a:r>
            <a:r>
              <a:rPr lang="ar-IQ" sz="3800" dirty="0" err="1"/>
              <a:t>اي</a:t>
            </a:r>
            <a:r>
              <a:rPr lang="ar-IQ" sz="3800" dirty="0"/>
              <a:t> نوع من الخضراوات. ويجب </a:t>
            </a:r>
            <a:r>
              <a:rPr lang="ar-IQ" sz="3800" dirty="0" err="1"/>
              <a:t>ان</a:t>
            </a:r>
            <a:r>
              <a:rPr lang="ar-IQ" sz="3800" dirty="0"/>
              <a:t> يراعى عند </a:t>
            </a:r>
            <a:r>
              <a:rPr lang="ar-IQ" sz="3800" dirty="0" err="1"/>
              <a:t>انشاء</a:t>
            </a:r>
            <a:r>
              <a:rPr lang="ar-IQ" sz="3800" dirty="0"/>
              <a:t> البيوت الحارة </a:t>
            </a:r>
            <a:r>
              <a:rPr lang="ar-IQ" sz="3800" dirty="0" err="1"/>
              <a:t>ان</a:t>
            </a:r>
            <a:r>
              <a:rPr lang="ar-IQ" sz="3800" dirty="0"/>
              <a:t> تكون قريبة من مباني المزرعة ومصادر المياه وغير معرضة لتيارات الهواء الباردة ومواجهة لأشعة الشمس لذا يجب </a:t>
            </a:r>
            <a:r>
              <a:rPr lang="ar-IQ" sz="3800" dirty="0" err="1"/>
              <a:t>ان</a:t>
            </a:r>
            <a:r>
              <a:rPr lang="ar-IQ" sz="3800" dirty="0"/>
              <a:t> يكون موقعها مواجه للجنوب </a:t>
            </a:r>
            <a:r>
              <a:rPr lang="ar-IQ" sz="3800" dirty="0" err="1"/>
              <a:t>او</a:t>
            </a:r>
            <a:r>
              <a:rPr lang="ar-IQ" sz="3800" dirty="0"/>
              <a:t> الجنوب الشرقي . وان تكون محمية من الجانب الآخر بتل أو حائط أو مبنى أو </a:t>
            </a:r>
            <a:r>
              <a:rPr lang="ar-IQ" sz="3800" dirty="0" err="1"/>
              <a:t>مصدات</a:t>
            </a:r>
            <a:r>
              <a:rPr lang="ar-IQ" sz="3800" dirty="0"/>
              <a:t> رياح أو </a:t>
            </a:r>
            <a:r>
              <a:rPr lang="ar-IQ" sz="3800" dirty="0" err="1"/>
              <a:t>اسيجة</a:t>
            </a:r>
            <a:r>
              <a:rPr lang="ar-IQ" sz="3800" dirty="0"/>
              <a:t> وإذا لم تتوفر هذه يبنى جدار لها من الجانب الشمالي الغربي بارتفاع 150سم . ويمكن تدفئة البيوت الحارة عن طريق الكهرباء أو استعمال الماء الحار بأنابيب خاصة أو استخدام السماد الحيواني .</a:t>
            </a:r>
            <a:endParaRPr lang="en-US" sz="3800" dirty="0"/>
          </a:p>
          <a:p>
            <a:pPr>
              <a:buNone/>
            </a:pPr>
            <a:r>
              <a:rPr lang="ar-IQ" sz="3800" dirty="0"/>
              <a:t> </a:t>
            </a:r>
            <a:r>
              <a:rPr lang="ar-IQ" sz="3800" b="1" dirty="0" smtClean="0"/>
              <a:t>البيوت </a:t>
            </a:r>
            <a:r>
              <a:rPr lang="ar-IQ" sz="3800" b="1" dirty="0"/>
              <a:t>الباردة:</a:t>
            </a:r>
            <a:r>
              <a:rPr lang="en-US" sz="3800" b="1" dirty="0"/>
              <a:t>Cold farms</a:t>
            </a:r>
            <a:endParaRPr lang="en-US" sz="3800" dirty="0"/>
          </a:p>
          <a:p>
            <a:pPr>
              <a:buNone/>
            </a:pPr>
            <a:r>
              <a:rPr lang="ar-SY" sz="3800" dirty="0" smtClean="0"/>
              <a:t>        </a:t>
            </a:r>
            <a:r>
              <a:rPr lang="ar-SY" sz="3800" dirty="0" err="1" smtClean="0"/>
              <a:t>ان</a:t>
            </a:r>
            <a:r>
              <a:rPr lang="ar-SY" sz="3800" dirty="0" smtClean="0"/>
              <a:t> </a:t>
            </a:r>
            <a:r>
              <a:rPr lang="ar-SY" sz="3800" dirty="0" err="1"/>
              <a:t>اهم</a:t>
            </a:r>
            <a:r>
              <a:rPr lang="ar-SY" sz="3800" dirty="0"/>
              <a:t> </a:t>
            </a:r>
            <a:r>
              <a:rPr lang="ar-SY" sz="3800" dirty="0" err="1"/>
              <a:t>اغراض</a:t>
            </a:r>
            <a:r>
              <a:rPr lang="ar-SY" sz="3800" dirty="0"/>
              <a:t> استعمال البيوت الباردة هي :</a:t>
            </a:r>
            <a:endParaRPr lang="en-US" sz="3800" dirty="0"/>
          </a:p>
          <a:p>
            <a:pPr lvl="0"/>
            <a:r>
              <a:rPr lang="ar-IQ" sz="3800" dirty="0"/>
              <a:t>لزراعة النباتات في أوائل الربيع .</a:t>
            </a:r>
            <a:endParaRPr lang="en-US" sz="3800" dirty="0"/>
          </a:p>
          <a:p>
            <a:pPr lvl="0"/>
            <a:r>
              <a:rPr lang="ar-IQ" sz="3800" dirty="0"/>
              <a:t>لاستعمالها في </a:t>
            </a:r>
            <a:r>
              <a:rPr lang="ar-IQ" sz="3800" dirty="0" err="1"/>
              <a:t>اقلمة</a:t>
            </a:r>
            <a:r>
              <a:rPr lang="ar-IQ" sz="3800" dirty="0"/>
              <a:t> النباتات التي زرعت في البيوت الزجاجية أو البلاستيكية.</a:t>
            </a:r>
            <a:endParaRPr lang="en-US" sz="3800" dirty="0"/>
          </a:p>
          <a:p>
            <a:pPr lvl="0"/>
            <a:r>
              <a:rPr lang="en-US" sz="3800" dirty="0"/>
              <a:t> </a:t>
            </a:r>
            <a:r>
              <a:rPr lang="ar-IQ" sz="3800" dirty="0"/>
              <a:t>لأجل قضاء فترة الشتاء لبعض النباتات التي زرعت بالخريف .</a:t>
            </a:r>
            <a:endParaRPr lang="en-US" sz="3800" dirty="0"/>
          </a:p>
          <a:p>
            <a:pPr lvl="0"/>
            <a:r>
              <a:rPr lang="ar-IQ" sz="3800" dirty="0"/>
              <a:t>لزراعة وإنتاج بعض الخضر الورقية مثل </a:t>
            </a:r>
            <a:r>
              <a:rPr lang="ar-IQ" sz="3800" dirty="0" err="1"/>
              <a:t>الخس</a:t>
            </a:r>
            <a:r>
              <a:rPr lang="ar-IQ" sz="3800" dirty="0"/>
              <a:t> </a:t>
            </a:r>
            <a:r>
              <a:rPr lang="ar-IQ" sz="3800" dirty="0" err="1"/>
              <a:t>والمعدنوس</a:t>
            </a:r>
            <a:r>
              <a:rPr lang="ar-IQ" sz="3800" dirty="0"/>
              <a:t> . </a:t>
            </a:r>
            <a:endParaRPr lang="en-US" sz="3800" dirty="0"/>
          </a:p>
          <a:p>
            <a:pPr>
              <a:buNone/>
            </a:pPr>
            <a:r>
              <a:rPr lang="ar-IQ" sz="3800" dirty="0"/>
              <a:t>كما يمكن استعمال هذه البيوت في </a:t>
            </a:r>
            <a:r>
              <a:rPr lang="ar-IQ" sz="3800" dirty="0" err="1"/>
              <a:t>انبات</a:t>
            </a:r>
            <a:r>
              <a:rPr lang="ar-IQ" sz="3800" dirty="0"/>
              <a:t> بذور بعض الخضراوات المهمة </a:t>
            </a:r>
            <a:r>
              <a:rPr lang="ar-IQ" sz="3800" dirty="0" err="1"/>
              <a:t>اذا</a:t>
            </a:r>
            <a:r>
              <a:rPr lang="ar-IQ" sz="3800" dirty="0"/>
              <a:t> كان داخل هذه البيوت بعض الحماية , كما يمكن البدء بزراعة </a:t>
            </a:r>
            <a:r>
              <a:rPr lang="ar-IQ" sz="3800" dirty="0" smtClean="0"/>
              <a:t>بعض</a:t>
            </a:r>
            <a:r>
              <a:rPr lang="ar-SY" sz="3800" dirty="0"/>
              <a:t> </a:t>
            </a:r>
            <a:r>
              <a:rPr lang="ar-IQ" sz="3800" dirty="0" smtClean="0"/>
              <a:t>الخضراوات </a:t>
            </a:r>
            <a:r>
              <a:rPr lang="ar-IQ" sz="3800" dirty="0"/>
              <a:t>داخلها عندما يكون الجو الخارجي غير ملائم وعند ملائمة الجو الخارجي يمكن </a:t>
            </a:r>
            <a:r>
              <a:rPr lang="ar-IQ" sz="3800" dirty="0" err="1"/>
              <a:t>ازالة</a:t>
            </a:r>
            <a:r>
              <a:rPr lang="ar-IQ" sz="3800" dirty="0"/>
              <a:t> الغطاء عنها.</a:t>
            </a:r>
            <a:endParaRPr lang="en-US" sz="3800" dirty="0"/>
          </a:p>
          <a:p>
            <a:pPr>
              <a:buNone/>
            </a:pPr>
            <a:r>
              <a:rPr lang="ar-IQ" sz="3800" dirty="0" err="1"/>
              <a:t>ان</a:t>
            </a:r>
            <a:r>
              <a:rPr lang="ar-IQ" sz="3800" dirty="0"/>
              <a:t> طريقة </a:t>
            </a:r>
            <a:r>
              <a:rPr lang="ar-IQ" sz="3800" dirty="0" err="1"/>
              <a:t>انشاء</a:t>
            </a:r>
            <a:r>
              <a:rPr lang="ar-IQ" sz="3800" dirty="0"/>
              <a:t> البيوت الباردة مشابهة تماماً للبيوت الحارة عدا كونها غير مزودة بمصدر حراري عدا حرارة الشمس . </a:t>
            </a:r>
            <a:endParaRPr lang="en-US" sz="38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pPr>
              <a:buNone/>
            </a:pPr>
            <a:r>
              <a:rPr lang="ar-IQ" sz="3800" dirty="0"/>
              <a:t> </a:t>
            </a:r>
            <a:r>
              <a:rPr lang="ar-EG" sz="1600" b="1" u="sng" dirty="0" smtClean="0"/>
              <a:t>المحاضرة الرابعة تكاثر الخضراوات ( التكاثر الجنسي والتكاثر </a:t>
            </a:r>
            <a:r>
              <a:rPr lang="ar-EG" sz="1600" b="1" u="sng" dirty="0" err="1" smtClean="0"/>
              <a:t>اللاجنسي</a:t>
            </a:r>
            <a:r>
              <a:rPr lang="ar-EG" sz="1600" b="1" u="sng" dirty="0" smtClean="0"/>
              <a:t>):</a:t>
            </a:r>
            <a:endParaRPr lang="en-US" sz="1600" dirty="0" smtClean="0"/>
          </a:p>
          <a:p>
            <a:pPr>
              <a:buNone/>
            </a:pPr>
            <a:r>
              <a:rPr lang="ar-SY" sz="1600" b="1" dirty="0" smtClean="0"/>
              <a:t>:</a:t>
            </a:r>
            <a:r>
              <a:rPr lang="en-US" sz="1600" b="1" dirty="0" smtClean="0"/>
              <a:t>Sexual Propagation</a:t>
            </a:r>
            <a:r>
              <a:rPr lang="ar-EG" sz="1600" b="1" dirty="0" smtClean="0"/>
              <a:t> أ- التكاثر الجنسي</a:t>
            </a:r>
            <a:r>
              <a:rPr lang="en-US" sz="1600" b="1" u="sng" dirty="0" smtClean="0"/>
              <a:t>   </a:t>
            </a:r>
            <a:endParaRPr lang="en-US" sz="1600" dirty="0" smtClean="0"/>
          </a:p>
          <a:p>
            <a:pPr>
              <a:buNone/>
            </a:pPr>
            <a:r>
              <a:rPr lang="ar-SY" sz="1400" dirty="0" smtClean="0"/>
              <a:t>يحدث التكاثر الجنسي بطريقتين هما:</a:t>
            </a:r>
            <a:endParaRPr lang="en-US" sz="1400" dirty="0" smtClean="0"/>
          </a:p>
          <a:p>
            <a:pPr>
              <a:buNone/>
            </a:pPr>
            <a:r>
              <a:rPr lang="ar-SY" sz="1400" b="1" dirty="0" smtClean="0"/>
              <a:t>1- زراعة البذور مباشرة في الحقل:</a:t>
            </a:r>
            <a:endParaRPr lang="en-US" sz="1400" dirty="0" smtClean="0"/>
          </a:p>
          <a:p>
            <a:pPr>
              <a:buNone/>
            </a:pPr>
            <a:r>
              <a:rPr lang="ar-SY" sz="1400" dirty="0" smtClean="0"/>
              <a:t>يجب في البداية تعريف البذور وهناك عدة </a:t>
            </a:r>
            <a:r>
              <a:rPr lang="ar-SY" sz="1400" dirty="0" err="1" smtClean="0"/>
              <a:t>تعاريف</a:t>
            </a:r>
            <a:r>
              <a:rPr lang="ar-SY" sz="1400" dirty="0" smtClean="0"/>
              <a:t> هي:</a:t>
            </a:r>
            <a:endParaRPr lang="en-US" sz="1400" dirty="0" smtClean="0"/>
          </a:p>
          <a:p>
            <a:pPr>
              <a:buNone/>
            </a:pPr>
            <a:r>
              <a:rPr lang="ar-SY" sz="1400" dirty="0" smtClean="0"/>
              <a:t>أ- </a:t>
            </a:r>
            <a:r>
              <a:rPr lang="ar-SY" sz="1400" b="1" dirty="0" smtClean="0"/>
              <a:t>التعريف النباتي</a:t>
            </a:r>
            <a:r>
              <a:rPr lang="ar-SY" sz="1400" dirty="0" smtClean="0"/>
              <a:t> : وهي البيضة المخصبة النامية والمتطورة </a:t>
            </a:r>
            <a:r>
              <a:rPr lang="ar-SY" sz="1400" dirty="0" err="1" smtClean="0"/>
              <a:t>الى</a:t>
            </a:r>
            <a:r>
              <a:rPr lang="ar-SY" sz="1400" dirty="0" smtClean="0"/>
              <a:t> </a:t>
            </a:r>
            <a:r>
              <a:rPr lang="ar-SY" sz="1400" dirty="0" err="1" smtClean="0"/>
              <a:t>بويض</a:t>
            </a:r>
            <a:r>
              <a:rPr lang="ar-SY" sz="1400" dirty="0" smtClean="0"/>
              <a:t> ناضج ويتكون من  (الجنين ( ناتج من اتحاد </a:t>
            </a:r>
            <a:r>
              <a:rPr lang="ar-SY" sz="1400" dirty="0" err="1" smtClean="0"/>
              <a:t>الكميت</a:t>
            </a:r>
            <a:r>
              <a:rPr lang="ar-SY" sz="1400" dirty="0" smtClean="0"/>
              <a:t> الذكري </a:t>
            </a:r>
            <a:r>
              <a:rPr lang="ar-SY" sz="1400" dirty="0" err="1" smtClean="0"/>
              <a:t>والانثوي</a:t>
            </a:r>
            <a:r>
              <a:rPr lang="ar-SY" sz="1400" dirty="0" smtClean="0"/>
              <a:t>) – غلاف البذرة ( يحيط بالجنين </a:t>
            </a:r>
            <a:r>
              <a:rPr lang="ar-SY" sz="1400" dirty="0" err="1" smtClean="0"/>
              <a:t>والاندوسبيرم</a:t>
            </a:r>
            <a:r>
              <a:rPr lang="ar-SY" sz="1400" dirty="0" smtClean="0"/>
              <a:t>) – </a:t>
            </a:r>
            <a:r>
              <a:rPr lang="ar-SY" sz="1400" dirty="0" err="1" smtClean="0"/>
              <a:t>الاندوسبيرم</a:t>
            </a:r>
            <a:r>
              <a:rPr lang="ar-SY" sz="1400" dirty="0" smtClean="0"/>
              <a:t> ( هو النسيج الخازن </a:t>
            </a:r>
            <a:r>
              <a:rPr lang="ar-SY" sz="1400" dirty="0" err="1" smtClean="0"/>
              <a:t>للاغذية</a:t>
            </a:r>
            <a:r>
              <a:rPr lang="ar-SY" sz="1400" dirty="0" smtClean="0"/>
              <a:t> لغرض نمو الجنين عند توفر الظروف الملائمة). ب-</a:t>
            </a:r>
            <a:r>
              <a:rPr lang="ar-SY" sz="1400" dirty="0" err="1" smtClean="0"/>
              <a:t>ب</a:t>
            </a:r>
            <a:r>
              <a:rPr lang="ar-SY" sz="1400" dirty="0" smtClean="0"/>
              <a:t>- </a:t>
            </a:r>
            <a:r>
              <a:rPr lang="ar-SY" sz="1400" b="1" dirty="0" smtClean="0"/>
              <a:t>التعريف الزراعي</a:t>
            </a:r>
            <a:r>
              <a:rPr lang="ar-SY" sz="1400" dirty="0" smtClean="0"/>
              <a:t> : </a:t>
            </a:r>
            <a:r>
              <a:rPr lang="ar-SY" sz="1400" dirty="0" err="1" smtClean="0"/>
              <a:t>اي</a:t>
            </a:r>
            <a:r>
              <a:rPr lang="ar-SY" sz="1400" dirty="0" smtClean="0"/>
              <a:t> قسم من النباتات نزرعه وينتج نبات جديد هو بذرة مثل البذور الحقيقية والساق والجذر والورقة.</a:t>
            </a:r>
            <a:endParaRPr lang="en-US" sz="1400" dirty="0" smtClean="0"/>
          </a:p>
          <a:p>
            <a:pPr>
              <a:buNone/>
            </a:pPr>
            <a:r>
              <a:rPr lang="ar-SY" sz="1400" dirty="0" smtClean="0"/>
              <a:t>ج- </a:t>
            </a:r>
            <a:r>
              <a:rPr lang="ar-SY" sz="1400" b="1" dirty="0" smtClean="0"/>
              <a:t>التعريف الفسيولوجي</a:t>
            </a:r>
            <a:r>
              <a:rPr lang="ar-SY" sz="1400" dirty="0" smtClean="0"/>
              <a:t> : البذرة عبارة عن نبات جنيني متأخر في نموه وتطوره.</a:t>
            </a:r>
            <a:endParaRPr lang="en-US" sz="1400" dirty="0" smtClean="0"/>
          </a:p>
          <a:p>
            <a:pPr lvl="0">
              <a:buNone/>
            </a:pPr>
            <a:r>
              <a:rPr lang="ar-SY" sz="1400" b="1" dirty="0" smtClean="0"/>
              <a:t>صفات البذور الجيدة:</a:t>
            </a:r>
            <a:endParaRPr lang="en-US" sz="1400" dirty="0" smtClean="0"/>
          </a:p>
          <a:p>
            <a:pPr lvl="0"/>
            <a:r>
              <a:rPr lang="ar-SY" sz="1400" dirty="0" err="1" smtClean="0"/>
              <a:t>ان</a:t>
            </a:r>
            <a:r>
              <a:rPr lang="ar-SY" sz="1400" dirty="0" smtClean="0"/>
              <a:t> تكون نظيفة خالية من الشوائب </a:t>
            </a:r>
            <a:r>
              <a:rPr lang="ar-SY" sz="1400" dirty="0" err="1" smtClean="0"/>
              <a:t>والاتربة</a:t>
            </a:r>
            <a:r>
              <a:rPr lang="ar-SY" sz="1400" dirty="0" smtClean="0"/>
              <a:t> </a:t>
            </a:r>
            <a:r>
              <a:rPr lang="ar-SY" sz="1400" dirty="0" err="1" smtClean="0"/>
              <a:t>والاجزاء</a:t>
            </a:r>
            <a:r>
              <a:rPr lang="ar-SY" sz="1400" dirty="0" smtClean="0"/>
              <a:t> النباتية المتكسرة وبذور النباتات </a:t>
            </a:r>
            <a:r>
              <a:rPr lang="ar-SY" sz="1400" dirty="0" err="1" smtClean="0"/>
              <a:t>الاخرى</a:t>
            </a:r>
            <a:r>
              <a:rPr lang="ar-SY" sz="1400" dirty="0" smtClean="0"/>
              <a:t>.</a:t>
            </a:r>
            <a:endParaRPr lang="en-US" sz="1400" dirty="0" smtClean="0"/>
          </a:p>
          <a:p>
            <a:pPr lvl="0"/>
            <a:r>
              <a:rPr lang="ar-SY" sz="1400" dirty="0" smtClean="0"/>
              <a:t>مطابقة لاسمها الحقيقي ومأخوذة من مصدر موثوق </a:t>
            </a:r>
            <a:r>
              <a:rPr lang="ar-SY" sz="1400" dirty="0" err="1" smtClean="0"/>
              <a:t>به</a:t>
            </a:r>
            <a:r>
              <a:rPr lang="ar-SY" sz="1400" dirty="0" smtClean="0"/>
              <a:t>.</a:t>
            </a:r>
            <a:endParaRPr lang="en-US" sz="1400" dirty="0" smtClean="0"/>
          </a:p>
          <a:p>
            <a:pPr lvl="0"/>
            <a:r>
              <a:rPr lang="ar-SY" sz="1400" dirty="0" smtClean="0"/>
              <a:t>خالية من </a:t>
            </a:r>
            <a:r>
              <a:rPr lang="ar-SY" sz="1400" dirty="0" err="1" smtClean="0"/>
              <a:t>الامراض</a:t>
            </a:r>
            <a:r>
              <a:rPr lang="ar-SY" sz="1400" dirty="0" smtClean="0"/>
              <a:t> والحشرات.</a:t>
            </a:r>
            <a:endParaRPr lang="en-US" sz="1400" dirty="0" smtClean="0"/>
          </a:p>
          <a:p>
            <a:pPr lvl="0"/>
            <a:r>
              <a:rPr lang="ar-SY" sz="1400" dirty="0" err="1" smtClean="0"/>
              <a:t>ان</a:t>
            </a:r>
            <a:r>
              <a:rPr lang="ar-SY" sz="1400" dirty="0" smtClean="0"/>
              <a:t> تكون ذات حيوية عالية.</a:t>
            </a:r>
            <a:endParaRPr lang="en-US" sz="1400" dirty="0" smtClean="0"/>
          </a:p>
          <a:p>
            <a:pPr lvl="0">
              <a:buNone/>
            </a:pPr>
            <a:r>
              <a:rPr lang="ar-SY" sz="1400" b="1" dirty="0" smtClean="0"/>
              <a:t>خزن البذور: </a:t>
            </a:r>
            <a:r>
              <a:rPr lang="ar-SY" sz="1400" dirty="0" smtClean="0"/>
              <a:t>تعتمد مدة خزن البذور وبقاءها محافظة على حيويتها على العوامل التالية:</a:t>
            </a:r>
            <a:endParaRPr lang="en-US" sz="1400" dirty="0" smtClean="0"/>
          </a:p>
          <a:p>
            <a:pPr lvl="0"/>
            <a:r>
              <a:rPr lang="ar-SY" sz="1400" dirty="0" smtClean="0"/>
              <a:t>نوعية البذور: مثلا تحافظ بذور البصل والذرة الحلوة على حيويتها لمدة سنة واحدة بينما تحافظ بذور </a:t>
            </a:r>
            <a:r>
              <a:rPr lang="ar-SY" sz="1400" dirty="0" err="1" smtClean="0"/>
              <a:t>الخس</a:t>
            </a:r>
            <a:r>
              <a:rPr lang="ar-SY" sz="1400" dirty="0" smtClean="0"/>
              <a:t> والخيار </a:t>
            </a:r>
            <a:r>
              <a:rPr lang="ar-SY" sz="1400" dirty="0" err="1" smtClean="0"/>
              <a:t>والطماطة</a:t>
            </a:r>
            <a:r>
              <a:rPr lang="ar-SY" sz="1400" dirty="0" smtClean="0"/>
              <a:t> والرقي 5 سنوات.</a:t>
            </a:r>
            <a:endParaRPr lang="en-US" sz="1400" dirty="0" smtClean="0"/>
          </a:p>
          <a:p>
            <a:pPr lvl="0"/>
            <a:r>
              <a:rPr lang="ar-SY" sz="1400" dirty="0" smtClean="0"/>
              <a:t>درجة الحرارة: كلما كانت درجة الحرارة عالية كلما قصر عمر البذور ولقد وجد انه لكل زيادة قدرها خمسة درجات مئوية فان عمر البذور المخزونة يقل بالنصف.</a:t>
            </a:r>
          </a:p>
          <a:p>
            <a:pPr lvl="0"/>
            <a:r>
              <a:rPr lang="ar-SY" sz="1400" dirty="0" smtClean="0"/>
              <a:t> رطوبة البذور الداخلية: كلما كانت رطوبة البذور الداخلية كثيرة كلما كانت عمر البذور المخزونة قصيراً.</a:t>
            </a:r>
            <a:endParaRPr lang="en-US" sz="1400" dirty="0" smtClean="0"/>
          </a:p>
          <a:p>
            <a:pPr lvl="0"/>
            <a:r>
              <a:rPr lang="ar-SY" sz="1400" dirty="0" smtClean="0"/>
              <a:t>الرطوبة النسبية الجوية: هي تشبه رطوبة البذور الداخلية يوجد توازن بين رطوبة البذور الداخلية والرطوبة النسبية الجوية.</a:t>
            </a:r>
            <a:endParaRPr lang="en-US" sz="1400" dirty="0" smtClean="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55000" lnSpcReduction="20000"/>
          </a:bodyPr>
          <a:lstStyle/>
          <a:p>
            <a:pPr lvl="0"/>
            <a:r>
              <a:rPr lang="ar-SY" sz="4000" b="1" dirty="0" smtClean="0"/>
              <a:t>العوامل المؤثرة على </a:t>
            </a:r>
            <a:r>
              <a:rPr lang="ar-SY" sz="4000" b="1" dirty="0" err="1" smtClean="0"/>
              <a:t>الانبات</a:t>
            </a:r>
            <a:r>
              <a:rPr lang="ar-SY" sz="4000" b="1" dirty="0" smtClean="0"/>
              <a:t> :</a:t>
            </a:r>
            <a:endParaRPr lang="en-US" sz="4000" dirty="0" smtClean="0"/>
          </a:p>
          <a:p>
            <a:pPr lvl="0"/>
            <a:r>
              <a:rPr lang="ar-SY" sz="4000" dirty="0" smtClean="0"/>
              <a:t>حيوية البذور : (كلما زادت الحيوية كلما زاد معدل </a:t>
            </a:r>
            <a:r>
              <a:rPr lang="ar-SY" sz="4000" dirty="0" err="1" smtClean="0"/>
              <a:t>الانبات</a:t>
            </a:r>
            <a:r>
              <a:rPr lang="ar-SY" sz="4000" dirty="0" smtClean="0"/>
              <a:t>).</a:t>
            </a:r>
            <a:endParaRPr lang="en-US" sz="4000" dirty="0" smtClean="0"/>
          </a:p>
          <a:p>
            <a:pPr lvl="0"/>
            <a:r>
              <a:rPr lang="ar-SY" sz="4000" dirty="0" smtClean="0"/>
              <a:t>الماء </a:t>
            </a:r>
            <a:r>
              <a:rPr lang="ar-SY" sz="4000" dirty="0" err="1" smtClean="0"/>
              <a:t>او</a:t>
            </a:r>
            <a:r>
              <a:rPr lang="ar-SY" sz="4000" dirty="0" smtClean="0"/>
              <a:t> الرطوبة : </a:t>
            </a:r>
            <a:r>
              <a:rPr lang="ar-SY" sz="4000" dirty="0" err="1" smtClean="0"/>
              <a:t>ان</a:t>
            </a:r>
            <a:r>
              <a:rPr lang="ar-SY" sz="4000" dirty="0" smtClean="0"/>
              <a:t> نسبة رطوبة البذور المخزونة تقدر حوالي 4-10% لذلك لا يحدث </a:t>
            </a:r>
            <a:r>
              <a:rPr lang="ar-SY" sz="4000" dirty="0" err="1" smtClean="0"/>
              <a:t>الانبات</a:t>
            </a:r>
            <a:r>
              <a:rPr lang="ar-SY" sz="4000" dirty="0" smtClean="0"/>
              <a:t> </a:t>
            </a:r>
            <a:r>
              <a:rPr lang="ar-SY" sz="4000" dirty="0" err="1" smtClean="0"/>
              <a:t>مالم</a:t>
            </a:r>
            <a:r>
              <a:rPr lang="ar-SY" sz="4000" dirty="0" smtClean="0"/>
              <a:t> ترتفع رطوبة البذور </a:t>
            </a:r>
            <a:r>
              <a:rPr lang="ar-SY" sz="4000" dirty="0" err="1" smtClean="0"/>
              <a:t>الى</a:t>
            </a:r>
            <a:r>
              <a:rPr lang="ar-SY" sz="4000" dirty="0" smtClean="0"/>
              <a:t> 30-40%.</a:t>
            </a:r>
            <a:endParaRPr lang="en-US" sz="4000" dirty="0" smtClean="0"/>
          </a:p>
          <a:p>
            <a:pPr lvl="0"/>
            <a:r>
              <a:rPr lang="ar-SY" sz="4000" dirty="0" smtClean="0"/>
              <a:t>درجة الحرارة : قسمت محاصيل الخضر </a:t>
            </a:r>
            <a:r>
              <a:rPr lang="ar-SY" sz="4000" dirty="0" err="1" smtClean="0"/>
              <a:t>الى</a:t>
            </a:r>
            <a:r>
              <a:rPr lang="ar-SY" sz="4000" dirty="0" smtClean="0"/>
              <a:t> قسمين: </a:t>
            </a:r>
            <a:endParaRPr lang="en-US" sz="4000" dirty="0" smtClean="0"/>
          </a:p>
          <a:p>
            <a:pPr lvl="0"/>
            <a:r>
              <a:rPr lang="ar-SY" sz="4000" dirty="0" smtClean="0"/>
              <a:t>محاصيل خضر شتوية تحتاج بين صفر – 25 لكي تنبت.</a:t>
            </a:r>
            <a:endParaRPr lang="en-US" sz="4000" dirty="0" smtClean="0"/>
          </a:p>
          <a:p>
            <a:pPr lvl="0"/>
            <a:r>
              <a:rPr lang="ar-SY" sz="4000" dirty="0" smtClean="0"/>
              <a:t>محاصيل خضر صيفية تحتاج بين 10 -37 لكي تنبت.</a:t>
            </a:r>
            <a:endParaRPr lang="en-US" sz="4000" dirty="0" smtClean="0"/>
          </a:p>
          <a:p>
            <a:pPr lvl="0"/>
            <a:r>
              <a:rPr lang="ar-SY" sz="4000" dirty="0" err="1" smtClean="0"/>
              <a:t>الاوكسجين</a:t>
            </a:r>
            <a:r>
              <a:rPr lang="ar-SY" sz="4000" dirty="0" smtClean="0"/>
              <a:t> :</a:t>
            </a:r>
            <a:r>
              <a:rPr lang="ar-SY" sz="4000" dirty="0" err="1" smtClean="0"/>
              <a:t>ان</a:t>
            </a:r>
            <a:r>
              <a:rPr lang="ar-SY" sz="4000" dirty="0" smtClean="0"/>
              <a:t> جميع بذور الخضراوات تتطلب </a:t>
            </a:r>
            <a:r>
              <a:rPr lang="ar-SY" sz="4000" dirty="0" err="1" smtClean="0"/>
              <a:t>الاوكسجين</a:t>
            </a:r>
            <a:r>
              <a:rPr lang="ar-SY" sz="4000" dirty="0" smtClean="0"/>
              <a:t> بكميات متفاوتة لكي تنبت.</a:t>
            </a:r>
            <a:endParaRPr lang="en-US" sz="4000" dirty="0" smtClean="0"/>
          </a:p>
          <a:p>
            <a:pPr lvl="0"/>
            <a:r>
              <a:rPr lang="ar-SY" sz="4000" dirty="0" smtClean="0"/>
              <a:t> الضوء : بعض بذور الخضراوات تحتاج </a:t>
            </a:r>
            <a:r>
              <a:rPr lang="ar-SY" sz="4000" dirty="0" err="1" smtClean="0"/>
              <a:t>الى</a:t>
            </a:r>
            <a:r>
              <a:rPr lang="ar-SY" sz="4000" dirty="0" smtClean="0"/>
              <a:t> الضوء </a:t>
            </a:r>
            <a:r>
              <a:rPr lang="ar-SY" sz="4000" dirty="0" err="1" smtClean="0"/>
              <a:t>الاحمر</a:t>
            </a:r>
            <a:r>
              <a:rPr lang="ar-SY" sz="4000" dirty="0" smtClean="0"/>
              <a:t> لكي تنبت مثل </a:t>
            </a:r>
            <a:r>
              <a:rPr lang="ar-SY" sz="4000" dirty="0" err="1" smtClean="0"/>
              <a:t>الخس</a:t>
            </a:r>
            <a:r>
              <a:rPr lang="ar-SY" sz="4000" dirty="0" smtClean="0"/>
              <a:t> والكرفس </a:t>
            </a:r>
            <a:r>
              <a:rPr lang="ar-SY" sz="4000" dirty="0" err="1" smtClean="0"/>
              <a:t>اما</a:t>
            </a:r>
            <a:r>
              <a:rPr lang="ar-SY" sz="4000" dirty="0" smtClean="0"/>
              <a:t> الجزر </a:t>
            </a:r>
            <a:r>
              <a:rPr lang="ar-SY" sz="4000" dirty="0" err="1" smtClean="0"/>
              <a:t>والطماطة</a:t>
            </a:r>
            <a:r>
              <a:rPr lang="ar-SY" sz="4000" dirty="0" smtClean="0"/>
              <a:t> يقل </a:t>
            </a:r>
            <a:r>
              <a:rPr lang="ar-SY" sz="4000" dirty="0" err="1" smtClean="0"/>
              <a:t>الانبات</a:t>
            </a:r>
            <a:r>
              <a:rPr lang="ar-SY" sz="4000" dirty="0" smtClean="0"/>
              <a:t> بوجود الضوء </a:t>
            </a:r>
            <a:r>
              <a:rPr lang="ar-SY" sz="4000" dirty="0" err="1" smtClean="0"/>
              <a:t>الاحمر</a:t>
            </a:r>
            <a:r>
              <a:rPr lang="ar-SY" sz="4000" dirty="0" smtClean="0"/>
              <a:t> </a:t>
            </a:r>
            <a:r>
              <a:rPr lang="ar-SY" sz="4000" dirty="0" err="1" smtClean="0"/>
              <a:t>او</a:t>
            </a:r>
            <a:r>
              <a:rPr lang="ar-SY" sz="4000" dirty="0" smtClean="0"/>
              <a:t> ضوء الشمس.</a:t>
            </a:r>
            <a:endParaRPr lang="en-US" sz="4000" dirty="0" smtClean="0"/>
          </a:p>
          <a:p>
            <a:pPr lvl="0"/>
            <a:r>
              <a:rPr lang="ar-SY" sz="4000" dirty="0" smtClean="0"/>
              <a:t> حجم البذور ودرجة نضجها : كلما كانت البذور كبيرة وكاملة النضج كلما تنبت بسهولة </a:t>
            </a:r>
            <a:r>
              <a:rPr lang="ar-SY" sz="4000" dirty="0" err="1" smtClean="0"/>
              <a:t>واعطت</a:t>
            </a:r>
            <a:r>
              <a:rPr lang="ar-SY" sz="4000" dirty="0" smtClean="0"/>
              <a:t> نباتات سليمة </a:t>
            </a:r>
            <a:r>
              <a:rPr lang="ar-SY" sz="4000" dirty="0" err="1" smtClean="0"/>
              <a:t>واكثر</a:t>
            </a:r>
            <a:r>
              <a:rPr lang="ar-SY" sz="4000" dirty="0" smtClean="0"/>
              <a:t>  غله.</a:t>
            </a:r>
            <a:endParaRPr lang="en-US" sz="4000" dirty="0" smtClean="0"/>
          </a:p>
          <a:p>
            <a:pPr lvl="0"/>
            <a:r>
              <a:rPr lang="ar-SY" sz="4000" dirty="0" smtClean="0"/>
              <a:t>تغذية نباتات </a:t>
            </a:r>
            <a:r>
              <a:rPr lang="ar-SY" sz="4000" dirty="0" err="1" smtClean="0"/>
              <a:t>الام</a:t>
            </a:r>
            <a:r>
              <a:rPr lang="ar-SY" sz="4000" dirty="0" smtClean="0"/>
              <a:t> : ( </a:t>
            </a:r>
            <a:r>
              <a:rPr lang="ar-SY" sz="4000" dirty="0" err="1" smtClean="0"/>
              <a:t>اي</a:t>
            </a:r>
            <a:r>
              <a:rPr lang="ar-SY" sz="4000" dirty="0" smtClean="0"/>
              <a:t> نقص في العناصر الغذائية مثل الكالسيوم </a:t>
            </a:r>
            <a:r>
              <a:rPr lang="ar-SY" sz="4000" dirty="0" err="1" smtClean="0"/>
              <a:t>والبوتاسيوم</a:t>
            </a:r>
            <a:r>
              <a:rPr lang="ar-SY" sz="4000" dirty="0" smtClean="0"/>
              <a:t> يصيب النباتات </a:t>
            </a:r>
            <a:r>
              <a:rPr lang="ar-SY" sz="4000" dirty="0" err="1" smtClean="0"/>
              <a:t>الام</a:t>
            </a:r>
            <a:r>
              <a:rPr lang="ar-SY" sz="4000" dirty="0" smtClean="0"/>
              <a:t> يؤدي </a:t>
            </a:r>
            <a:r>
              <a:rPr lang="ar-SY" sz="4000" dirty="0" err="1" smtClean="0"/>
              <a:t>الى</a:t>
            </a:r>
            <a:r>
              <a:rPr lang="ar-SY" sz="4000" dirty="0" smtClean="0"/>
              <a:t> تكوين بذور حيويتها غير جيدة وبالتالي </a:t>
            </a:r>
            <a:r>
              <a:rPr lang="ar-SY" sz="4000" dirty="0" err="1" smtClean="0"/>
              <a:t>الانبات</a:t>
            </a:r>
            <a:r>
              <a:rPr lang="ar-SY" sz="4000" dirty="0" smtClean="0"/>
              <a:t> يكون بطيء.</a:t>
            </a:r>
            <a:endParaRPr lang="en-US" sz="4000" dirty="0" smtClean="0"/>
          </a:p>
          <a:p>
            <a:pPr lvl="0"/>
            <a:r>
              <a:rPr lang="ar-SY" sz="4000" dirty="0" err="1" smtClean="0"/>
              <a:t>الامراض</a:t>
            </a:r>
            <a:r>
              <a:rPr lang="ar-SY" sz="4000" dirty="0" smtClean="0"/>
              <a:t> والحشرات التي تصيب النباتات </a:t>
            </a:r>
            <a:r>
              <a:rPr lang="ar-SY" sz="4000" dirty="0" err="1" smtClean="0"/>
              <a:t>الام</a:t>
            </a:r>
            <a:r>
              <a:rPr lang="ar-SY" sz="4000" dirty="0" smtClean="0"/>
              <a:t> : ( </a:t>
            </a:r>
            <a:r>
              <a:rPr lang="ar-SY" sz="4000" dirty="0" err="1" smtClean="0"/>
              <a:t>اي</a:t>
            </a:r>
            <a:r>
              <a:rPr lang="ar-SY" sz="4000" dirty="0" smtClean="0"/>
              <a:t> نوع من </a:t>
            </a:r>
            <a:r>
              <a:rPr lang="ar-SY" sz="4000" dirty="0" err="1" smtClean="0"/>
              <a:t>الاصابات</a:t>
            </a:r>
            <a:r>
              <a:rPr lang="ar-SY" sz="4000" dirty="0" smtClean="0"/>
              <a:t> يؤدي </a:t>
            </a:r>
            <a:r>
              <a:rPr lang="ar-SY" sz="4000" dirty="0" err="1" smtClean="0"/>
              <a:t>الى</a:t>
            </a:r>
            <a:r>
              <a:rPr lang="ar-SY" sz="4000" dirty="0" smtClean="0"/>
              <a:t> تكوين بذور حيويتها غير جيدة).</a:t>
            </a:r>
            <a:endParaRPr lang="en-US" sz="4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pPr>
              <a:buNone/>
            </a:pPr>
            <a:r>
              <a:rPr lang="ar-SY" sz="2000" b="1" dirty="0" smtClean="0"/>
              <a:t>- زراعة البذور مباشرة في الحقل :</a:t>
            </a:r>
            <a:endParaRPr lang="en-US" sz="2000" dirty="0" smtClean="0"/>
          </a:p>
          <a:p>
            <a:pPr>
              <a:buNone/>
            </a:pPr>
            <a:r>
              <a:rPr lang="ar-SY" sz="2000" dirty="0" smtClean="0"/>
              <a:t>تزرع بذور الخضراوات بإحدى الطريقتين:</a:t>
            </a:r>
            <a:endParaRPr lang="en-US" sz="2000" dirty="0" smtClean="0"/>
          </a:p>
          <a:p>
            <a:pPr lvl="0"/>
            <a:r>
              <a:rPr lang="ar-SY" sz="2000" dirty="0" smtClean="0"/>
              <a:t>زراعة البذور الجافة في ارض جافة ثم تروى مباشرة بعد الزراعة وتتبع هذه الطريقة في </a:t>
            </a:r>
            <a:r>
              <a:rPr lang="ar-SY" sz="2000" dirty="0" err="1" smtClean="0"/>
              <a:t>الاراضي</a:t>
            </a:r>
            <a:r>
              <a:rPr lang="ar-SY" sz="2000" dirty="0" smtClean="0"/>
              <a:t> الرملية.</a:t>
            </a:r>
            <a:endParaRPr lang="en-US" sz="2000" dirty="0" smtClean="0"/>
          </a:p>
          <a:p>
            <a:pPr lvl="0"/>
            <a:r>
              <a:rPr lang="ar-SY" sz="2000" dirty="0" smtClean="0"/>
              <a:t>زراعة البذور الجافة </a:t>
            </a:r>
            <a:r>
              <a:rPr lang="ar-SY" sz="2000" dirty="0" err="1" smtClean="0"/>
              <a:t>او</a:t>
            </a:r>
            <a:r>
              <a:rPr lang="ar-SY" sz="2000" dirty="0" smtClean="0"/>
              <a:t> المنقوعة في ارض </a:t>
            </a:r>
            <a:r>
              <a:rPr lang="ar-SY" sz="2000" dirty="0" err="1" smtClean="0"/>
              <a:t>مسقية</a:t>
            </a:r>
            <a:r>
              <a:rPr lang="ar-SY" sz="2000" dirty="0" smtClean="0"/>
              <a:t> قبل الزراعة </a:t>
            </a:r>
            <a:r>
              <a:rPr lang="ar-SY" sz="2000" dirty="0" err="1" smtClean="0"/>
              <a:t>او</a:t>
            </a:r>
            <a:r>
              <a:rPr lang="ar-SY" sz="2000" dirty="0" smtClean="0"/>
              <a:t> حاوية على نسبة معتدلة من الرطوبة وتتبع بالأراضي الثقيلة.</a:t>
            </a:r>
            <a:endParaRPr lang="en-US" sz="2000" dirty="0" smtClean="0"/>
          </a:p>
          <a:p>
            <a:pPr lvl="0">
              <a:buNone/>
            </a:pPr>
            <a:r>
              <a:rPr lang="ar-SY" sz="2000" b="1" dirty="0" smtClean="0"/>
              <a:t>طرق وضع البذور في التربة :</a:t>
            </a:r>
            <a:endParaRPr lang="en-US" sz="2000" dirty="0" smtClean="0"/>
          </a:p>
          <a:p>
            <a:pPr>
              <a:buNone/>
            </a:pPr>
            <a:r>
              <a:rPr lang="ar-SY" sz="2000" dirty="0" smtClean="0"/>
              <a:t>بعد تكملة عمليات التسوية والتقسيم </a:t>
            </a:r>
            <a:r>
              <a:rPr lang="ar-SY" sz="2000" dirty="0" err="1" smtClean="0"/>
              <a:t>الى</a:t>
            </a:r>
            <a:r>
              <a:rPr lang="ar-SY" sz="2000" dirty="0" smtClean="0"/>
              <a:t> </a:t>
            </a:r>
            <a:r>
              <a:rPr lang="ar-SY" sz="2000" dirty="0" err="1" smtClean="0"/>
              <a:t>مروز</a:t>
            </a:r>
            <a:r>
              <a:rPr lang="ar-SY" sz="2000" dirty="0" smtClean="0"/>
              <a:t> </a:t>
            </a:r>
            <a:r>
              <a:rPr lang="ar-SY" sz="2000" dirty="0" err="1" smtClean="0"/>
              <a:t>او</a:t>
            </a:r>
            <a:r>
              <a:rPr lang="ar-SY" sz="2000" dirty="0" smtClean="0"/>
              <a:t> مساطب تتبع عدة طرق لوضع البذور:</a:t>
            </a:r>
            <a:endParaRPr lang="en-US" sz="2000" dirty="0" smtClean="0"/>
          </a:p>
          <a:p>
            <a:pPr lvl="0"/>
            <a:r>
              <a:rPr lang="ar-SY" sz="2000" b="1" dirty="0" smtClean="0"/>
              <a:t>وضع البذور في حفر</a:t>
            </a:r>
            <a:r>
              <a:rPr lang="ar-SY" sz="2000" dirty="0" smtClean="0"/>
              <a:t> : وتتبع في اغلب محاصيل الخضر التي تزرع على مصاطب </a:t>
            </a:r>
            <a:r>
              <a:rPr lang="ar-SY" sz="2000" dirty="0" err="1" smtClean="0"/>
              <a:t>او</a:t>
            </a:r>
            <a:r>
              <a:rPr lang="ar-SY" sz="2000" dirty="0" smtClean="0"/>
              <a:t> </a:t>
            </a:r>
            <a:r>
              <a:rPr lang="ar-SY" sz="2000" dirty="0" err="1" smtClean="0"/>
              <a:t>مروز</a:t>
            </a:r>
            <a:r>
              <a:rPr lang="ar-SY" sz="2000" dirty="0" smtClean="0"/>
              <a:t> مثل الرقي البطيخ الخيار القرع الفاصوليا </a:t>
            </a:r>
            <a:r>
              <a:rPr lang="ar-SY" sz="2000" dirty="0" err="1" smtClean="0"/>
              <a:t>الباميا</a:t>
            </a:r>
            <a:r>
              <a:rPr lang="ar-SY" sz="2000" dirty="0" smtClean="0"/>
              <a:t> </a:t>
            </a:r>
            <a:r>
              <a:rPr lang="ar-SY" sz="2000" dirty="0" err="1" smtClean="0"/>
              <a:t>او</a:t>
            </a:r>
            <a:r>
              <a:rPr lang="ar-SY" sz="2000" dirty="0" smtClean="0"/>
              <a:t> </a:t>
            </a:r>
            <a:r>
              <a:rPr lang="ar-SY" sz="2000" dirty="0" err="1" smtClean="0"/>
              <a:t>الواح</a:t>
            </a:r>
            <a:r>
              <a:rPr lang="ar-SY" sz="2000" dirty="0" smtClean="0"/>
              <a:t> مثل </a:t>
            </a:r>
            <a:r>
              <a:rPr lang="ar-SY" sz="2000" dirty="0" err="1" smtClean="0"/>
              <a:t>الباقلاء</a:t>
            </a:r>
            <a:r>
              <a:rPr lang="ar-SY" sz="2000" dirty="0" smtClean="0"/>
              <a:t> </a:t>
            </a:r>
            <a:r>
              <a:rPr lang="ar-SY" sz="2000" dirty="0" err="1" smtClean="0"/>
              <a:t>او</a:t>
            </a:r>
            <a:r>
              <a:rPr lang="ar-SY" sz="2000" dirty="0" smtClean="0"/>
              <a:t> اللوبيا.</a:t>
            </a:r>
            <a:endParaRPr lang="en-US" sz="2000" dirty="0" smtClean="0"/>
          </a:p>
          <a:p>
            <a:pPr lvl="0"/>
            <a:r>
              <a:rPr lang="en-US" sz="2000" dirty="0" smtClean="0"/>
              <a:t> </a:t>
            </a:r>
            <a:r>
              <a:rPr lang="ar-SY" sz="2000" b="1" dirty="0" smtClean="0"/>
              <a:t>نثر البذور</a:t>
            </a:r>
            <a:r>
              <a:rPr lang="ar-SY" sz="2000" dirty="0" smtClean="0"/>
              <a:t> : تتبع في زراعة الخضراوات داخل </a:t>
            </a:r>
            <a:r>
              <a:rPr lang="ar-SY" sz="2000" dirty="0" err="1" smtClean="0"/>
              <a:t>الالواح</a:t>
            </a:r>
            <a:r>
              <a:rPr lang="ar-SY" sz="2000" dirty="0" smtClean="0"/>
              <a:t> (</a:t>
            </a:r>
            <a:r>
              <a:rPr lang="ar-SY" sz="2000" dirty="0" err="1" smtClean="0"/>
              <a:t>الاحواض</a:t>
            </a:r>
            <a:r>
              <a:rPr lang="ar-SY" sz="2000" dirty="0" smtClean="0"/>
              <a:t>) يتم نثرها يدوياً  وعقب النثر تغطى بطبقة خفيفة من تربة مزيجيه </a:t>
            </a:r>
            <a:r>
              <a:rPr lang="ar-SY" sz="2000" dirty="0" err="1" smtClean="0"/>
              <a:t>او</a:t>
            </a:r>
            <a:r>
              <a:rPr lang="ar-SY" sz="2000" dirty="0" smtClean="0"/>
              <a:t> الرمل .(لمنع جرف البذور بمياه الري ).</a:t>
            </a:r>
            <a:endParaRPr lang="en-US" sz="2000" dirty="0" smtClean="0"/>
          </a:p>
          <a:p>
            <a:pPr lvl="0"/>
            <a:r>
              <a:rPr lang="ar-SY" sz="2000" dirty="0" smtClean="0"/>
              <a:t> ا</a:t>
            </a:r>
            <a:r>
              <a:rPr lang="ar-SY" sz="2000" b="1" dirty="0" smtClean="0"/>
              <a:t>لزراعة في خطوط (سطور) </a:t>
            </a:r>
            <a:r>
              <a:rPr lang="ar-SY" sz="2000" dirty="0" smtClean="0"/>
              <a:t>: تزرع في خطوط داخل </a:t>
            </a:r>
            <a:r>
              <a:rPr lang="ar-SY" sz="2000" dirty="0" err="1" smtClean="0"/>
              <a:t>الالواح</a:t>
            </a:r>
            <a:r>
              <a:rPr lang="ar-SY" sz="2000" dirty="0" smtClean="0"/>
              <a:t> </a:t>
            </a:r>
            <a:r>
              <a:rPr lang="ar-SY" sz="2000" dirty="0" err="1" smtClean="0"/>
              <a:t>او</a:t>
            </a:r>
            <a:r>
              <a:rPr lang="ar-SY" sz="2000" dirty="0" smtClean="0"/>
              <a:t> على جانب واحد </a:t>
            </a:r>
            <a:r>
              <a:rPr lang="ar-SY" sz="2000" dirty="0" err="1" smtClean="0"/>
              <a:t>او</a:t>
            </a:r>
            <a:r>
              <a:rPr lang="ar-SY" sz="2000" dirty="0" smtClean="0"/>
              <a:t> جانبي الخط وتعمل الخطوط يدوياً </a:t>
            </a:r>
            <a:r>
              <a:rPr lang="ar-SY" sz="2000" dirty="0" err="1" smtClean="0"/>
              <a:t>او</a:t>
            </a:r>
            <a:r>
              <a:rPr lang="ar-SY" sz="2000" dirty="0" smtClean="0"/>
              <a:t> </a:t>
            </a:r>
            <a:r>
              <a:rPr lang="ar-SY" sz="2000" dirty="0" err="1" smtClean="0"/>
              <a:t>الياً</a:t>
            </a:r>
            <a:r>
              <a:rPr lang="ar-SY" sz="2000" dirty="0" smtClean="0"/>
              <a:t>.</a:t>
            </a: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85000" lnSpcReduction="20000"/>
          </a:bodyPr>
          <a:lstStyle/>
          <a:p>
            <a:pPr>
              <a:buNone/>
            </a:pPr>
            <a:r>
              <a:rPr lang="ar-SY" sz="2000" b="1" dirty="0" smtClean="0"/>
              <a:t>2- زراعة الخضراوات بالشتل:</a:t>
            </a:r>
            <a:endParaRPr lang="en-US" sz="2000" dirty="0" smtClean="0"/>
          </a:p>
          <a:p>
            <a:pPr>
              <a:buNone/>
            </a:pPr>
            <a:r>
              <a:rPr lang="ar-SY" sz="2000" dirty="0" smtClean="0"/>
              <a:t>تزرع بعض بذور الخضراوات زراعة مؤقتة في مساحة صغيرة من </a:t>
            </a:r>
            <a:r>
              <a:rPr lang="ar-SY" sz="2000" dirty="0" err="1" smtClean="0"/>
              <a:t>الارض</a:t>
            </a:r>
            <a:r>
              <a:rPr lang="ar-SY" sz="2000" dirty="0" smtClean="0"/>
              <a:t> مجهزة تجهيزاً جيداً تسمى المشتل ثم تنقل النباتات بعد حجم مناسب </a:t>
            </a:r>
            <a:r>
              <a:rPr lang="ar-SY" sz="2000" dirty="0" err="1" smtClean="0"/>
              <a:t>الى</a:t>
            </a:r>
            <a:r>
              <a:rPr lang="ar-SY" sz="2000" dirty="0" smtClean="0"/>
              <a:t> المكان المستديم تسمى العملية بالشتل </a:t>
            </a:r>
            <a:r>
              <a:rPr lang="en-US" sz="2000" dirty="0" smtClean="0"/>
              <a:t>Transplanting</a:t>
            </a:r>
            <a:r>
              <a:rPr lang="ar-SY" sz="2000" dirty="0" smtClean="0"/>
              <a:t>.</a:t>
            </a:r>
            <a:endParaRPr lang="en-US" sz="2000" dirty="0" smtClean="0"/>
          </a:p>
          <a:p>
            <a:pPr lvl="0">
              <a:buNone/>
            </a:pPr>
            <a:r>
              <a:rPr lang="ar-SY" sz="2000" b="1" dirty="0" smtClean="0"/>
              <a:t>فوائد عملية الشتل :</a:t>
            </a:r>
            <a:endParaRPr lang="en-US" sz="2000" dirty="0" smtClean="0"/>
          </a:p>
          <a:p>
            <a:pPr lvl="0"/>
            <a:r>
              <a:rPr lang="ar-SY" sz="2000" dirty="0" smtClean="0"/>
              <a:t>الاقتصاد في مساحة </a:t>
            </a:r>
            <a:r>
              <a:rPr lang="ar-SY" sz="2000" dirty="0" err="1" smtClean="0"/>
              <a:t>الارض</a:t>
            </a:r>
            <a:r>
              <a:rPr lang="ar-SY" sz="2000" dirty="0" smtClean="0"/>
              <a:t> : </a:t>
            </a:r>
            <a:r>
              <a:rPr lang="ar-SY" sz="2000" dirty="0" err="1" smtClean="0"/>
              <a:t>ان</a:t>
            </a:r>
            <a:r>
              <a:rPr lang="ar-SY" sz="2000" dirty="0" smtClean="0"/>
              <a:t> زراعة البذور في المشتل ثم نقلها </a:t>
            </a:r>
            <a:r>
              <a:rPr lang="ar-SY" sz="2000" dirty="0" err="1" smtClean="0"/>
              <a:t>الى</a:t>
            </a:r>
            <a:r>
              <a:rPr lang="ar-SY" sz="2000" dirty="0" smtClean="0"/>
              <a:t> مكانها المستديم توفر مساحة في </a:t>
            </a:r>
            <a:r>
              <a:rPr lang="ar-SY" sz="2000" dirty="0" err="1" smtClean="0"/>
              <a:t>الارض</a:t>
            </a:r>
            <a:r>
              <a:rPr lang="ar-SY" sz="2000" dirty="0" smtClean="0"/>
              <a:t> خلال الفترة التي تبقى فيها الشتلات ويمكن استغلال </a:t>
            </a:r>
            <a:r>
              <a:rPr lang="ar-SY" sz="2000" dirty="0" err="1" smtClean="0"/>
              <a:t>الاراضي</a:t>
            </a:r>
            <a:r>
              <a:rPr lang="ar-SY" sz="2000" dirty="0" smtClean="0"/>
              <a:t> لزراعة المحاصيل ذات العمر القصير مثل الفجل والرشاد.</a:t>
            </a:r>
            <a:endParaRPr lang="en-US" sz="2000" dirty="0" smtClean="0"/>
          </a:p>
          <a:p>
            <a:pPr lvl="0"/>
            <a:r>
              <a:rPr lang="ar-SY" sz="2000" dirty="0" smtClean="0"/>
              <a:t>التبكير في الزراعة : من الممكن </a:t>
            </a:r>
            <a:r>
              <a:rPr lang="ar-SY" sz="2000" dirty="0" err="1" smtClean="0"/>
              <a:t>انتاج</a:t>
            </a:r>
            <a:r>
              <a:rPr lang="ar-SY" sz="2000" dirty="0" smtClean="0"/>
              <a:t> الشتلات في </a:t>
            </a:r>
            <a:r>
              <a:rPr lang="ar-SY" sz="2000" dirty="0" err="1" smtClean="0"/>
              <a:t>اماكن</a:t>
            </a:r>
            <a:r>
              <a:rPr lang="ar-SY" sz="2000" dirty="0" smtClean="0"/>
              <a:t> ذات ظروف جوية مكيفة في الوقت الذي لا تسمح فيه الظروف الجوية في الزراعة في الحقل وهذا مما يساعد في التبكير.</a:t>
            </a:r>
            <a:endParaRPr lang="en-US" sz="2000" dirty="0" smtClean="0"/>
          </a:p>
          <a:p>
            <a:pPr lvl="0"/>
            <a:r>
              <a:rPr lang="ar-SY" sz="2000" dirty="0" smtClean="0"/>
              <a:t>الاقتصاد في التقاوي (البذور) : </a:t>
            </a:r>
            <a:r>
              <a:rPr lang="ar-SY" sz="2000" dirty="0" err="1" smtClean="0"/>
              <a:t>ان</a:t>
            </a:r>
            <a:r>
              <a:rPr lang="ar-SY" sz="2000" dirty="0" smtClean="0"/>
              <a:t> زراعة البذور في الحقل تتطلب كمية من البذور </a:t>
            </a:r>
            <a:r>
              <a:rPr lang="ar-SY" sz="2000" dirty="0" err="1" smtClean="0"/>
              <a:t>اكثر</a:t>
            </a:r>
            <a:r>
              <a:rPr lang="ar-SY" sz="2000" dirty="0" smtClean="0"/>
              <a:t> مما تتطلبه الزراعة في المشتل.</a:t>
            </a:r>
            <a:endParaRPr lang="en-US" sz="2000" dirty="0" smtClean="0"/>
          </a:p>
          <a:p>
            <a:pPr lvl="0"/>
            <a:r>
              <a:rPr lang="ar-SY" sz="2000" dirty="0" smtClean="0"/>
              <a:t>سهولة السيطرة على الحشرات </a:t>
            </a:r>
            <a:r>
              <a:rPr lang="ar-SY" sz="2000" dirty="0" err="1" smtClean="0"/>
              <a:t>والامراض</a:t>
            </a:r>
            <a:r>
              <a:rPr lang="ar-SY" sz="2000" dirty="0" smtClean="0"/>
              <a:t> التي تظهر في المشتل بخلاف الحقل الواسع.</a:t>
            </a:r>
            <a:endParaRPr lang="en-US" sz="2000" dirty="0" smtClean="0"/>
          </a:p>
          <a:p>
            <a:pPr lvl="0">
              <a:buNone/>
            </a:pPr>
            <a:r>
              <a:rPr lang="ar-SY" sz="2000" b="1" dirty="0" smtClean="0"/>
              <a:t>مساوئ الشتل :</a:t>
            </a:r>
            <a:endParaRPr lang="en-US" sz="2000" dirty="0" smtClean="0"/>
          </a:p>
          <a:p>
            <a:pPr>
              <a:buNone/>
            </a:pPr>
            <a:r>
              <a:rPr lang="ar-SY" sz="2000" dirty="0" smtClean="0"/>
              <a:t>توجد بعض المساوئ للشتل منها:</a:t>
            </a:r>
            <a:endParaRPr lang="en-US" sz="2000" dirty="0" smtClean="0"/>
          </a:p>
          <a:p>
            <a:pPr lvl="0">
              <a:buNone/>
            </a:pPr>
            <a:r>
              <a:rPr lang="ar-SY" sz="2000" dirty="0" smtClean="0"/>
              <a:t>تأخير النمو ونضج الحاصل. 2- قد يقل الحاصل </a:t>
            </a:r>
            <a:r>
              <a:rPr lang="ar-SY" sz="2000" dirty="0" err="1" smtClean="0"/>
              <a:t>احياناً</a:t>
            </a:r>
            <a:r>
              <a:rPr lang="ar-SY" sz="2000" dirty="0" smtClean="0"/>
              <a:t>. </a:t>
            </a:r>
            <a:endParaRPr lang="en-US" sz="2000" dirty="0" smtClean="0"/>
          </a:p>
          <a:p>
            <a:pPr lvl="0"/>
            <a:r>
              <a:rPr lang="ar-SY" sz="2000" b="1" dirty="0" err="1" smtClean="0"/>
              <a:t>انتاج</a:t>
            </a:r>
            <a:r>
              <a:rPr lang="ar-SY" sz="2000" b="1" dirty="0" smtClean="0"/>
              <a:t> الشتلات :</a:t>
            </a:r>
            <a:endParaRPr lang="en-US" sz="2000" dirty="0" smtClean="0"/>
          </a:p>
          <a:p>
            <a:pPr>
              <a:buNone/>
            </a:pPr>
            <a:r>
              <a:rPr lang="ar-SY" sz="2000" dirty="0" smtClean="0"/>
              <a:t>يمكن </a:t>
            </a:r>
            <a:r>
              <a:rPr lang="ar-SY" sz="2000" dirty="0" err="1" smtClean="0"/>
              <a:t>انتاج</a:t>
            </a:r>
            <a:r>
              <a:rPr lang="ar-SY" sz="2000" dirty="0" smtClean="0"/>
              <a:t> شتلات الخضر باستعمال </a:t>
            </a:r>
            <a:r>
              <a:rPr lang="ar-SY" sz="2000" dirty="0" err="1" smtClean="0"/>
              <a:t>احدى</a:t>
            </a:r>
            <a:r>
              <a:rPr lang="ar-SY" sz="2000" dirty="0" smtClean="0"/>
              <a:t> الطرق التالية:</a:t>
            </a:r>
            <a:endParaRPr lang="en-US" sz="2000" dirty="0" smtClean="0"/>
          </a:p>
          <a:p>
            <a:pPr lvl="0"/>
            <a:r>
              <a:rPr lang="ar-SY" sz="2000" dirty="0" smtClean="0"/>
              <a:t>الزراعة في المشتل </a:t>
            </a:r>
            <a:r>
              <a:rPr lang="ar-SY" sz="2000" dirty="0" err="1" smtClean="0"/>
              <a:t>او</a:t>
            </a:r>
            <a:r>
              <a:rPr lang="ar-SY" sz="2000" dirty="0" smtClean="0"/>
              <a:t> </a:t>
            </a:r>
            <a:r>
              <a:rPr lang="ar-SY" sz="2000" dirty="0" err="1" smtClean="0"/>
              <a:t>الدايه</a:t>
            </a:r>
            <a:r>
              <a:rPr lang="ar-SY" sz="2000" dirty="0" smtClean="0"/>
              <a:t> (زراعة البذور في </a:t>
            </a:r>
            <a:r>
              <a:rPr lang="ar-SY" sz="2000" dirty="0" err="1" smtClean="0"/>
              <a:t>الالواح</a:t>
            </a:r>
            <a:r>
              <a:rPr lang="ar-SY" sz="2000" dirty="0" smtClean="0"/>
              <a:t>).</a:t>
            </a:r>
            <a:endParaRPr lang="en-US" sz="2000" dirty="0" smtClean="0"/>
          </a:p>
          <a:p>
            <a:pPr lvl="0"/>
            <a:r>
              <a:rPr lang="ar-SY" sz="2000" dirty="0" smtClean="0"/>
              <a:t>الزراعة في </a:t>
            </a:r>
            <a:r>
              <a:rPr lang="ar-SY" sz="2000" dirty="0" err="1" smtClean="0"/>
              <a:t>الاحواض</a:t>
            </a:r>
            <a:r>
              <a:rPr lang="ar-SY" sz="2000" dirty="0" smtClean="0"/>
              <a:t> الخشبية.</a:t>
            </a:r>
            <a:endParaRPr lang="en-US" sz="2000" dirty="0" smtClean="0"/>
          </a:p>
          <a:p>
            <a:pPr lvl="0"/>
            <a:r>
              <a:rPr lang="ar-SY" sz="2000" dirty="0" smtClean="0"/>
              <a:t>الزراعة في </a:t>
            </a:r>
            <a:r>
              <a:rPr lang="ar-SY" sz="2000" dirty="0" err="1" smtClean="0"/>
              <a:t>السنادين</a:t>
            </a:r>
            <a:r>
              <a:rPr lang="ar-SY" sz="2000" dirty="0" smtClean="0"/>
              <a:t>.(نبات </a:t>
            </a:r>
            <a:r>
              <a:rPr lang="ar-SY" sz="2000" dirty="0" err="1" smtClean="0"/>
              <a:t>او</a:t>
            </a:r>
            <a:r>
              <a:rPr lang="ar-SY" sz="2000" dirty="0" smtClean="0"/>
              <a:t> نباتين)</a:t>
            </a:r>
            <a:endParaRPr lang="en-US" sz="2000" dirty="0" smtClean="0"/>
          </a:p>
          <a:p>
            <a:pPr lvl="0"/>
            <a:r>
              <a:rPr lang="ar-SY" sz="2000" dirty="0" smtClean="0"/>
              <a:t>الزراعة في الأوعية الورقية </a:t>
            </a:r>
            <a:r>
              <a:rPr lang="ar-SY" sz="2000" dirty="0" err="1" smtClean="0"/>
              <a:t>او</a:t>
            </a:r>
            <a:r>
              <a:rPr lang="ar-SY" sz="2000" dirty="0" smtClean="0"/>
              <a:t> </a:t>
            </a:r>
            <a:r>
              <a:rPr lang="ar-SY" sz="2000" dirty="0" err="1" smtClean="0"/>
              <a:t>اقراص</a:t>
            </a:r>
            <a:r>
              <a:rPr lang="ar-SY" sz="2000" dirty="0" smtClean="0"/>
              <a:t> </a:t>
            </a:r>
            <a:r>
              <a:rPr lang="ar-SY" sz="2000" dirty="0" err="1" smtClean="0"/>
              <a:t>البيتموس</a:t>
            </a:r>
            <a:r>
              <a:rPr lang="ar-SY" sz="2000" dirty="0" smtClean="0"/>
              <a:t> وذلك لتلافي </a:t>
            </a:r>
            <a:r>
              <a:rPr lang="ar-SY" sz="2000" dirty="0" err="1" smtClean="0"/>
              <a:t>اضرار</a:t>
            </a:r>
            <a:r>
              <a:rPr lang="ar-SY" sz="2000" dirty="0" smtClean="0"/>
              <a:t> الشتل حيث تزرع فيها البذور لإنتاج الشتلات ثم تنقل وتزرع هذه </a:t>
            </a:r>
            <a:r>
              <a:rPr lang="ar-SY" sz="2000" dirty="0" err="1" smtClean="0"/>
              <a:t>الاواني</a:t>
            </a:r>
            <a:r>
              <a:rPr lang="ar-SY" sz="2000" dirty="0" smtClean="0"/>
              <a:t> وما فيها في التربة تاركه النبات سليماً دون تقطع المجموع الجذري.</a:t>
            </a:r>
            <a:endParaRPr lang="en-US" sz="2000" dirty="0" smtClean="0"/>
          </a:p>
          <a:p>
            <a:r>
              <a:rPr lang="ar-SY" sz="2000" dirty="0" smtClean="0"/>
              <a:t>ثم تجري عملية </a:t>
            </a:r>
            <a:r>
              <a:rPr lang="ar-SY" sz="2000" dirty="0" err="1" smtClean="0"/>
              <a:t>الاقلمة</a:t>
            </a:r>
            <a:r>
              <a:rPr lang="ar-SY" sz="2000" dirty="0" smtClean="0"/>
              <a:t> والنقل </a:t>
            </a:r>
            <a:r>
              <a:rPr lang="ar-SY" sz="2000" dirty="0" err="1" smtClean="0"/>
              <a:t>الى</a:t>
            </a:r>
            <a:r>
              <a:rPr lang="ar-SY" sz="2000" dirty="0" smtClean="0"/>
              <a:t> </a:t>
            </a:r>
            <a:r>
              <a:rPr lang="ar-SY" sz="2000" dirty="0" err="1" smtClean="0"/>
              <a:t>الارض</a:t>
            </a:r>
            <a:r>
              <a:rPr lang="ar-SY" sz="2000" dirty="0" smtClean="0"/>
              <a:t> المستدامة .</a:t>
            </a: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pPr lvl="0">
              <a:buNone/>
            </a:pPr>
            <a:r>
              <a:rPr lang="ar-SY" sz="2000" b="1" dirty="0" smtClean="0"/>
              <a:t>التكاثر الخضري </a:t>
            </a:r>
            <a:r>
              <a:rPr lang="ar-SY" sz="2000" b="1" dirty="0" err="1" smtClean="0"/>
              <a:t>او</a:t>
            </a:r>
            <a:r>
              <a:rPr lang="ar-SY" sz="2000" b="1" dirty="0" smtClean="0"/>
              <a:t> </a:t>
            </a:r>
            <a:r>
              <a:rPr lang="ar-SY" sz="2000" b="1" dirty="0" err="1" smtClean="0"/>
              <a:t>اللاجنسي</a:t>
            </a:r>
            <a:r>
              <a:rPr lang="ar-SY" sz="2000" b="1" dirty="0" smtClean="0"/>
              <a:t> </a:t>
            </a:r>
            <a:r>
              <a:rPr lang="en-US" sz="2000" b="1" dirty="0" smtClean="0"/>
              <a:t>Asexual or Vegetative Propagation</a:t>
            </a:r>
            <a:r>
              <a:rPr lang="ar-SY" sz="2000" b="1" dirty="0" smtClean="0"/>
              <a:t>:</a:t>
            </a:r>
            <a:endParaRPr lang="en-US" sz="2000" dirty="0" smtClean="0"/>
          </a:p>
          <a:p>
            <a:pPr>
              <a:buNone/>
            </a:pPr>
            <a:r>
              <a:rPr lang="ar-SY" sz="2000" dirty="0" err="1" smtClean="0"/>
              <a:t>ان</a:t>
            </a:r>
            <a:r>
              <a:rPr lang="ar-SY" sz="2000" dirty="0" smtClean="0"/>
              <a:t> بعض المحاصيل الخضرية تكثر باستعمال </a:t>
            </a:r>
            <a:r>
              <a:rPr lang="ar-SY" sz="2000" dirty="0" err="1" smtClean="0"/>
              <a:t>اي</a:t>
            </a:r>
            <a:r>
              <a:rPr lang="ar-SY" sz="2000" dirty="0" smtClean="0"/>
              <a:t> قسم خضري من النبات (عدا البذور) كالساق والجذور والورقة . ومن المحاصيل الخضرية التي تتكاثر بهذه الطريقة هي </a:t>
            </a:r>
            <a:r>
              <a:rPr lang="ar-SY" sz="2000" dirty="0" err="1" smtClean="0"/>
              <a:t>البطاطا</a:t>
            </a:r>
            <a:r>
              <a:rPr lang="ar-SY" sz="2000" dirty="0" smtClean="0"/>
              <a:t> </a:t>
            </a:r>
            <a:r>
              <a:rPr lang="ar-SY" sz="2000" dirty="0" err="1" smtClean="0"/>
              <a:t>والبطاطا</a:t>
            </a:r>
            <a:r>
              <a:rPr lang="ar-SY" sz="2000" dirty="0" smtClean="0"/>
              <a:t> الحلوة والثوم </a:t>
            </a:r>
            <a:r>
              <a:rPr lang="ar-SY" sz="2000" dirty="0" err="1" smtClean="0"/>
              <a:t>والهليون</a:t>
            </a:r>
            <a:r>
              <a:rPr lang="ar-SY" sz="2000" dirty="0" smtClean="0"/>
              <a:t> والخرشوف </a:t>
            </a:r>
            <a:r>
              <a:rPr lang="ar-SY" sz="2000" dirty="0" err="1" smtClean="0"/>
              <a:t>والشليك</a:t>
            </a:r>
            <a:r>
              <a:rPr lang="ar-SY" sz="2000" dirty="0" smtClean="0"/>
              <a:t>.</a:t>
            </a:r>
            <a:endParaRPr lang="en-US" sz="2000" dirty="0" smtClean="0"/>
          </a:p>
          <a:p>
            <a:pPr>
              <a:buNone/>
            </a:pPr>
            <a:r>
              <a:rPr lang="ar-SY" sz="2000" b="1" dirty="0" err="1" smtClean="0"/>
              <a:t>ان</a:t>
            </a:r>
            <a:r>
              <a:rPr lang="ar-SY" sz="2000" b="1" dirty="0" smtClean="0"/>
              <a:t> </a:t>
            </a:r>
            <a:r>
              <a:rPr lang="ar-SY" sz="2000" b="1" dirty="0" err="1" smtClean="0"/>
              <a:t>اهداف</a:t>
            </a:r>
            <a:r>
              <a:rPr lang="ar-SY" sz="2000" b="1" dirty="0" smtClean="0"/>
              <a:t> التكاثر الخضري تشمل </a:t>
            </a:r>
            <a:r>
              <a:rPr lang="ar-SY" sz="2000" b="1" dirty="0" err="1" smtClean="0"/>
              <a:t>مايلي</a:t>
            </a:r>
            <a:r>
              <a:rPr lang="ar-SY" sz="2000" b="1" dirty="0" smtClean="0"/>
              <a:t>:</a:t>
            </a:r>
            <a:endParaRPr lang="en-US" sz="2000" dirty="0" smtClean="0"/>
          </a:p>
          <a:p>
            <a:pPr lvl="0"/>
            <a:r>
              <a:rPr lang="ar-SY" sz="2000" dirty="0" smtClean="0"/>
              <a:t>النباتات المكثرة خضرياً تشبه نباتات </a:t>
            </a:r>
            <a:r>
              <a:rPr lang="ar-SY" sz="2000" dirty="0" err="1" smtClean="0"/>
              <a:t>الام</a:t>
            </a:r>
            <a:r>
              <a:rPr lang="ar-SY" sz="2000" dirty="0" smtClean="0"/>
              <a:t> من الناحية الوراثية.</a:t>
            </a:r>
            <a:endParaRPr lang="en-US" sz="2000" dirty="0" smtClean="0"/>
          </a:p>
          <a:p>
            <a:pPr lvl="0"/>
            <a:r>
              <a:rPr lang="ar-SY" sz="2000" dirty="0" smtClean="0"/>
              <a:t>التبكير في الحاصل </a:t>
            </a:r>
            <a:r>
              <a:rPr lang="ar-SY" sz="2000" dirty="0" err="1" smtClean="0"/>
              <a:t>اذ</a:t>
            </a:r>
            <a:r>
              <a:rPr lang="ar-SY" sz="2000" dirty="0" smtClean="0"/>
              <a:t> </a:t>
            </a:r>
            <a:r>
              <a:rPr lang="ar-SY" sz="2000" dirty="0" err="1" smtClean="0"/>
              <a:t>ان</a:t>
            </a:r>
            <a:r>
              <a:rPr lang="ar-SY" sz="2000" dirty="0" smtClean="0"/>
              <a:t> </a:t>
            </a:r>
            <a:r>
              <a:rPr lang="ar-SY" sz="2000" dirty="0" err="1" smtClean="0"/>
              <a:t>البطاطا</a:t>
            </a:r>
            <a:r>
              <a:rPr lang="ar-SY" sz="2000" dirty="0" smtClean="0"/>
              <a:t> تتطلب وقتا طويلا </a:t>
            </a:r>
            <a:r>
              <a:rPr lang="ar-SY" sz="2000" dirty="0" err="1" smtClean="0"/>
              <a:t>اذا</a:t>
            </a:r>
            <a:r>
              <a:rPr lang="ar-SY" sz="2000" dirty="0" smtClean="0"/>
              <a:t> ما زرعت بالبذور.</a:t>
            </a:r>
            <a:endParaRPr lang="en-US" sz="2000" dirty="0" smtClean="0"/>
          </a:p>
          <a:p>
            <a:pPr lvl="0"/>
            <a:r>
              <a:rPr lang="ar-SY" sz="2000" dirty="0" smtClean="0"/>
              <a:t>يمكن </a:t>
            </a:r>
            <a:r>
              <a:rPr lang="ar-SY" sz="2000" dirty="0" err="1" smtClean="0"/>
              <a:t>اكثار</a:t>
            </a:r>
            <a:r>
              <a:rPr lang="ar-SY" sz="2000" dirty="0" smtClean="0"/>
              <a:t> النباتات التي لا تنجح زراعتها بالبذور الحقيقية كالثوم والقلقاس.</a:t>
            </a:r>
            <a:endParaRPr lang="en-US" sz="2000" dirty="0" smtClean="0"/>
          </a:p>
          <a:p>
            <a:pPr lvl="0"/>
            <a:r>
              <a:rPr lang="ar-SY" sz="2000" dirty="0" smtClean="0"/>
              <a:t>مقاومة بعض </a:t>
            </a:r>
            <a:r>
              <a:rPr lang="ar-SY" sz="2000" dirty="0" err="1" smtClean="0"/>
              <a:t>الامراض</a:t>
            </a:r>
            <a:r>
              <a:rPr lang="ar-SY" sz="2000" dirty="0" smtClean="0"/>
              <a:t> , كما يحدث عند تطعيم بعض </a:t>
            </a:r>
            <a:r>
              <a:rPr lang="ar-SY" sz="2000" dirty="0" err="1" smtClean="0"/>
              <a:t>القرعيات</a:t>
            </a:r>
            <a:r>
              <a:rPr lang="ar-SY" sz="2000" dirty="0" smtClean="0"/>
              <a:t> .</a:t>
            </a:r>
            <a:endParaRPr lang="en-US" sz="2000" dirty="0" smtClean="0"/>
          </a:p>
          <a:p>
            <a:pPr>
              <a:buNone/>
            </a:pPr>
            <a:r>
              <a:rPr lang="ar-SY" sz="2000" b="1" dirty="0" err="1" smtClean="0"/>
              <a:t>اما</a:t>
            </a:r>
            <a:r>
              <a:rPr lang="ar-SY" sz="2000" b="1" dirty="0" smtClean="0"/>
              <a:t> مساوئ التكاثر الخضري فهي:</a:t>
            </a:r>
            <a:endParaRPr lang="en-US" sz="2000" dirty="0" smtClean="0"/>
          </a:p>
          <a:p>
            <a:pPr lvl="0"/>
            <a:r>
              <a:rPr lang="ar-SY" sz="2000" dirty="0" smtClean="0"/>
              <a:t>تطلبه لكميات كبيرة من التقاوي </a:t>
            </a:r>
            <a:r>
              <a:rPr lang="ar-SY" sz="2000" dirty="0" err="1" smtClean="0"/>
              <a:t>بالدونم</a:t>
            </a:r>
            <a:r>
              <a:rPr lang="ar-SY" sz="2000" dirty="0" smtClean="0"/>
              <a:t> الواحد.</a:t>
            </a:r>
            <a:endParaRPr lang="en-US" sz="2000" dirty="0" smtClean="0"/>
          </a:p>
          <a:p>
            <a:pPr lvl="0"/>
            <a:r>
              <a:rPr lang="ar-SY" sz="2000" dirty="0" smtClean="0"/>
              <a:t>سهولة انتشار </a:t>
            </a:r>
            <a:r>
              <a:rPr lang="ar-SY" sz="2000" dirty="0" err="1" smtClean="0"/>
              <a:t>الامراض</a:t>
            </a:r>
            <a:r>
              <a:rPr lang="ar-SY" sz="2000" dirty="0" smtClean="0"/>
              <a:t> والحشرات . وخاصة في النباتات القديمة المكثرة </a:t>
            </a:r>
            <a:r>
              <a:rPr lang="ar-SY" sz="2000" dirty="0" err="1" smtClean="0"/>
              <a:t>الى</a:t>
            </a:r>
            <a:r>
              <a:rPr lang="ar-SY" sz="2000" dirty="0" smtClean="0"/>
              <a:t> النباتات الجديدة وبذلك يضعف نمو النباتات الجديدة ويقل </a:t>
            </a:r>
            <a:r>
              <a:rPr lang="ar-SY" sz="2000" dirty="0" err="1" smtClean="0"/>
              <a:t>حاصلها</a:t>
            </a:r>
            <a:r>
              <a:rPr lang="ar-SY" sz="2000" dirty="0" smtClean="0"/>
              <a:t> ولذلك يجب </a:t>
            </a:r>
            <a:r>
              <a:rPr lang="ar-SY" sz="2000" dirty="0" err="1" smtClean="0"/>
              <a:t>ان</a:t>
            </a:r>
            <a:r>
              <a:rPr lang="ar-SY" sz="2000" dirty="0" smtClean="0"/>
              <a:t> يؤخذ الجزء المستعمل في التكاثر من صنف ثبتت جودته وان تكون التقاوي خاليه من </a:t>
            </a:r>
            <a:r>
              <a:rPr lang="ar-SY" sz="2000" dirty="0" err="1" smtClean="0"/>
              <a:t>الامراض</a:t>
            </a:r>
            <a:r>
              <a:rPr lang="ar-SY" sz="2000" dirty="0" smtClean="0"/>
              <a:t> والحشرات.</a:t>
            </a: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lvl="0"/>
            <a:r>
              <a:rPr lang="ar-SY" sz="2000" b="1" dirty="0" smtClean="0"/>
              <a:t>طرق التكاثر الخضري:</a:t>
            </a:r>
            <a:endParaRPr lang="en-US" sz="2000" dirty="0" smtClean="0"/>
          </a:p>
          <a:p>
            <a:pPr lvl="0"/>
            <a:r>
              <a:rPr lang="ar-SY" sz="2000" dirty="0" err="1" smtClean="0"/>
              <a:t>الاقلام</a:t>
            </a:r>
            <a:r>
              <a:rPr lang="ar-SY" sz="2000" dirty="0" smtClean="0"/>
              <a:t> </a:t>
            </a:r>
            <a:r>
              <a:rPr lang="en-US" sz="2000" dirty="0" smtClean="0"/>
              <a:t>Cutting</a:t>
            </a:r>
            <a:r>
              <a:rPr lang="ar-SY" sz="2000" dirty="0" smtClean="0"/>
              <a:t>: وتستعمل في حالة </a:t>
            </a:r>
            <a:r>
              <a:rPr lang="ar-SY" sz="2000" dirty="0" err="1" smtClean="0"/>
              <a:t>اكثار</a:t>
            </a:r>
            <a:r>
              <a:rPr lang="ar-SY" sz="2000" dirty="0" smtClean="0"/>
              <a:t> </a:t>
            </a:r>
            <a:r>
              <a:rPr lang="ar-SY" sz="2000" dirty="0" err="1" smtClean="0"/>
              <a:t>البطاطا</a:t>
            </a:r>
            <a:r>
              <a:rPr lang="ar-SY" sz="2000" dirty="0" smtClean="0"/>
              <a:t> الحلوة والعقل تكون عشبية وغير كبيرة في العمر ويوجد نوعان:</a:t>
            </a:r>
            <a:endParaRPr lang="en-US" sz="2000" dirty="0" smtClean="0"/>
          </a:p>
          <a:p>
            <a:pPr lvl="0"/>
            <a:r>
              <a:rPr lang="ar-SY" sz="2000" dirty="0" smtClean="0"/>
              <a:t>العقل الطرفية الحاوية على براعم القمم النامية.</a:t>
            </a:r>
            <a:endParaRPr lang="en-US" sz="2000" dirty="0" smtClean="0"/>
          </a:p>
          <a:p>
            <a:pPr lvl="0"/>
            <a:r>
              <a:rPr lang="ar-SY" sz="2000" dirty="0" smtClean="0"/>
              <a:t>العقل الجانبية الوسطية وتكون حاوية على براعم جانبية.</a:t>
            </a:r>
            <a:endParaRPr lang="en-US" sz="2000" dirty="0" smtClean="0"/>
          </a:p>
          <a:p>
            <a:pPr lvl="0"/>
            <a:r>
              <a:rPr lang="ar-SY" sz="2000" dirty="0" smtClean="0"/>
              <a:t>الجذور اللحمية </a:t>
            </a:r>
            <a:r>
              <a:rPr lang="ar-SY" sz="2000" dirty="0" err="1" smtClean="0"/>
              <a:t>او</a:t>
            </a:r>
            <a:r>
              <a:rPr lang="ar-SY" sz="2000" dirty="0" smtClean="0"/>
              <a:t> الدرنية </a:t>
            </a:r>
            <a:r>
              <a:rPr lang="en-US" sz="2000" dirty="0" smtClean="0"/>
              <a:t>Fleshy Roots</a:t>
            </a:r>
            <a:r>
              <a:rPr lang="ar-SY" sz="2000" dirty="0" smtClean="0"/>
              <a:t>:</a:t>
            </a:r>
            <a:endParaRPr lang="en-US" sz="2000" dirty="0" smtClean="0"/>
          </a:p>
          <a:p>
            <a:pPr>
              <a:buNone/>
            </a:pPr>
            <a:r>
              <a:rPr lang="ar-SY" sz="2000" dirty="0" smtClean="0"/>
              <a:t>تكثر </a:t>
            </a:r>
            <a:r>
              <a:rPr lang="ar-SY" sz="2000" dirty="0" err="1" smtClean="0"/>
              <a:t>البطاطا</a:t>
            </a:r>
            <a:r>
              <a:rPr lang="ar-SY" sz="2000" dirty="0" smtClean="0"/>
              <a:t> الحلوة بهذه الطريقة وتقطع الجذور بطول 5-15 سم وتنشأ الجذور في هذه العقل من منطقة الدائرة المحيطية.</a:t>
            </a:r>
            <a:endParaRPr lang="en-US" sz="2000" dirty="0" smtClean="0"/>
          </a:p>
          <a:p>
            <a:pPr lvl="0"/>
            <a:r>
              <a:rPr lang="ar-SY" sz="2000" dirty="0" smtClean="0"/>
              <a:t>الدرنات </a:t>
            </a:r>
            <a:r>
              <a:rPr lang="en-US" sz="2000" dirty="0" smtClean="0"/>
              <a:t>Tubers</a:t>
            </a:r>
            <a:r>
              <a:rPr lang="ar-SY" sz="2000" dirty="0" smtClean="0"/>
              <a:t>:</a:t>
            </a:r>
            <a:endParaRPr lang="en-US" sz="2000" dirty="0" smtClean="0"/>
          </a:p>
          <a:p>
            <a:pPr>
              <a:buNone/>
            </a:pPr>
            <a:r>
              <a:rPr lang="ar-SY" sz="2000" dirty="0" smtClean="0"/>
              <a:t>وهي عبارة عن ساق ترابي منتفخ ومحور وتكثر </a:t>
            </a:r>
            <a:r>
              <a:rPr lang="ar-SY" sz="2000" dirty="0" err="1" smtClean="0"/>
              <a:t>البطاطا</a:t>
            </a:r>
            <a:r>
              <a:rPr lang="ar-SY" sz="2000" dirty="0" smtClean="0"/>
              <a:t> </a:t>
            </a:r>
            <a:r>
              <a:rPr lang="ar-SY" sz="2000" dirty="0" err="1" smtClean="0"/>
              <a:t>والالمازة</a:t>
            </a:r>
            <a:r>
              <a:rPr lang="ar-SY" sz="2000" dirty="0" smtClean="0"/>
              <a:t> بهذه الطريقة.</a:t>
            </a:r>
            <a:endParaRPr lang="en-US" sz="2000" dirty="0" smtClean="0"/>
          </a:p>
          <a:p>
            <a:pPr lvl="0"/>
            <a:r>
              <a:rPr lang="ar-SY" sz="2000" dirty="0" err="1" smtClean="0"/>
              <a:t>الكرومات</a:t>
            </a:r>
            <a:r>
              <a:rPr lang="ar-SY" sz="2000" dirty="0" smtClean="0"/>
              <a:t> </a:t>
            </a:r>
            <a:r>
              <a:rPr lang="en-US" sz="2000" dirty="0" smtClean="0"/>
              <a:t>Corms</a:t>
            </a:r>
            <a:r>
              <a:rPr lang="ar-SY" sz="2000" dirty="0" smtClean="0"/>
              <a:t>:</a:t>
            </a:r>
            <a:endParaRPr lang="en-US" sz="2000" dirty="0" smtClean="0"/>
          </a:p>
          <a:p>
            <a:pPr>
              <a:buNone/>
            </a:pPr>
            <a:r>
              <a:rPr lang="ar-SY" sz="2000" dirty="0" err="1" smtClean="0"/>
              <a:t>الكورمة</a:t>
            </a:r>
            <a:r>
              <a:rPr lang="ar-SY" sz="2000" dirty="0" smtClean="0"/>
              <a:t> عبارة عن ساق ترابي محور ومنتفخ ويخزن المواد الغذائية يتكاثر القلقاس بهذه الطريقة حيث تقسم </a:t>
            </a:r>
            <a:r>
              <a:rPr lang="ar-SY" sz="2000" dirty="0" err="1" smtClean="0"/>
              <a:t>الكورمة</a:t>
            </a:r>
            <a:r>
              <a:rPr lang="ar-SY" sz="2000" dirty="0" smtClean="0"/>
              <a:t> </a:t>
            </a:r>
            <a:r>
              <a:rPr lang="ar-SY" sz="2000" dirty="0" err="1" smtClean="0"/>
              <a:t>الى</a:t>
            </a:r>
            <a:r>
              <a:rPr lang="ar-SY" sz="2000" dirty="0" smtClean="0"/>
              <a:t> 5 قطع وتحتوي على برعمين وتفضل القطع الحاوية على البراعم الطرفية.</a:t>
            </a:r>
            <a:endParaRPr lang="en-US" sz="2000" dirty="0" smtClean="0"/>
          </a:p>
          <a:p>
            <a:pPr lvl="0"/>
            <a:r>
              <a:rPr lang="ar-SY" sz="2000" dirty="0" err="1" smtClean="0"/>
              <a:t>الابصال</a:t>
            </a:r>
            <a:r>
              <a:rPr lang="ar-SY" sz="2000" dirty="0" smtClean="0"/>
              <a:t> </a:t>
            </a:r>
            <a:r>
              <a:rPr lang="en-US" sz="2000" dirty="0" smtClean="0"/>
              <a:t>Bulbs</a:t>
            </a:r>
            <a:r>
              <a:rPr lang="ar-SY" sz="2000" dirty="0" smtClean="0"/>
              <a:t>:</a:t>
            </a:r>
            <a:endParaRPr lang="en-US" sz="2000" dirty="0" smtClean="0"/>
          </a:p>
          <a:p>
            <a:pPr>
              <a:buNone/>
            </a:pPr>
            <a:r>
              <a:rPr lang="ar-SY" sz="2000" dirty="0" smtClean="0"/>
              <a:t>البصلة عبارة عن ساق محور قصير ومسطح </a:t>
            </a:r>
            <a:r>
              <a:rPr lang="ar-SY" sz="2000" dirty="0" err="1" smtClean="0"/>
              <a:t>او</a:t>
            </a:r>
            <a:r>
              <a:rPr lang="ar-SY" sz="2000" dirty="0" smtClean="0"/>
              <a:t> قرصي الشكل يحتوي على عدة حراشف قاعدية ممتلئة بالمواد الغذائية مثل البصل والثوم </a:t>
            </a:r>
            <a:r>
              <a:rPr lang="ar-SY" sz="2000" dirty="0" err="1" smtClean="0"/>
              <a:t>ان</a:t>
            </a:r>
            <a:r>
              <a:rPr lang="ar-SY" sz="2000" dirty="0" smtClean="0"/>
              <a:t> البصل يكثر باستخدام </a:t>
            </a:r>
            <a:r>
              <a:rPr lang="ar-SY" sz="2000" dirty="0" err="1" smtClean="0"/>
              <a:t>البصله</a:t>
            </a:r>
            <a:r>
              <a:rPr lang="ar-SY" sz="2000" dirty="0" smtClean="0"/>
              <a:t> لكن الثوم ذو البصلة المركبة قسم </a:t>
            </a:r>
            <a:r>
              <a:rPr lang="ar-SY" sz="2000" dirty="0" err="1" smtClean="0"/>
              <a:t>الى</a:t>
            </a:r>
            <a:r>
              <a:rPr lang="ar-SY" sz="2000" dirty="0" smtClean="0"/>
              <a:t> فصوص وتزرع.</a:t>
            </a:r>
            <a:endParaRPr lang="en-US" sz="2000" dirty="0" smtClean="0"/>
          </a:p>
          <a:p>
            <a:pPr lvl="0"/>
            <a:r>
              <a:rPr lang="ar-SY" sz="2000" dirty="0" smtClean="0"/>
              <a:t>السرطانات </a:t>
            </a:r>
            <a:r>
              <a:rPr lang="ar-SY" sz="2000" dirty="0" err="1" smtClean="0"/>
              <a:t>او</a:t>
            </a:r>
            <a:r>
              <a:rPr lang="ar-SY" sz="2000" dirty="0" smtClean="0"/>
              <a:t> </a:t>
            </a:r>
            <a:r>
              <a:rPr lang="ar-SY" sz="2000" dirty="0" err="1" smtClean="0"/>
              <a:t>الخلفات</a:t>
            </a:r>
            <a:r>
              <a:rPr lang="ar-SY" sz="2000" dirty="0" smtClean="0"/>
              <a:t> </a:t>
            </a:r>
            <a:r>
              <a:rPr lang="en-US" sz="2000" dirty="0" smtClean="0"/>
              <a:t>Off shoots</a:t>
            </a:r>
            <a:r>
              <a:rPr lang="ar-SY" sz="2000" dirty="0" smtClean="0"/>
              <a:t>:</a:t>
            </a:r>
            <a:endParaRPr lang="en-US" sz="2000" dirty="0" smtClean="0"/>
          </a:p>
          <a:p>
            <a:pPr>
              <a:buNone/>
            </a:pPr>
            <a:r>
              <a:rPr lang="ar-SY" sz="2000" dirty="0" smtClean="0"/>
              <a:t>يكثر الخرشوف بهذه الطريقة السرطانات التي تتكون في قاعدة النبات </a:t>
            </a:r>
            <a:r>
              <a:rPr lang="ar-SY" sz="2000" dirty="0" err="1" smtClean="0"/>
              <a:t>الاصلي</a:t>
            </a:r>
            <a:r>
              <a:rPr lang="ar-SY" sz="2000" dirty="0" smtClean="0"/>
              <a:t> يسمى </a:t>
            </a:r>
            <a:r>
              <a:rPr lang="en-US" sz="2000" dirty="0" smtClean="0"/>
              <a:t>old crown </a:t>
            </a:r>
            <a:r>
              <a:rPr lang="ar-SY" sz="2000" dirty="0" smtClean="0"/>
              <a:t> يقسم </a:t>
            </a:r>
            <a:r>
              <a:rPr lang="en-US" sz="2000" dirty="0" smtClean="0"/>
              <a:t>crown </a:t>
            </a:r>
            <a:r>
              <a:rPr lang="ar-SY" sz="2000" dirty="0" smtClean="0"/>
              <a:t> </a:t>
            </a:r>
            <a:r>
              <a:rPr lang="ar-SY" sz="2000" dirty="0" err="1" smtClean="0"/>
              <a:t>الى</a:t>
            </a:r>
            <a:r>
              <a:rPr lang="ar-SY" sz="2000" dirty="0" smtClean="0"/>
              <a:t> 2-4 قطع وكل قطعة عبارة عن سرطانه.</a:t>
            </a:r>
            <a:r>
              <a:rPr lang="ar-SY" sz="2000" b="1" dirty="0" smtClean="0"/>
              <a:t> </a:t>
            </a:r>
            <a:endParaRPr lang="en-US" sz="20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a:buNone/>
            </a:pPr>
            <a:r>
              <a:rPr lang="ar-EG" sz="1800" b="1" u="sng" dirty="0" smtClean="0"/>
              <a:t>المحاضرة الخامسة ( ري محاصيل الخضراوات):</a:t>
            </a:r>
            <a:endParaRPr lang="en-US" sz="1800" dirty="0" smtClean="0"/>
          </a:p>
          <a:p>
            <a:pPr>
              <a:buNone/>
            </a:pPr>
            <a:r>
              <a:rPr lang="ar-EG" sz="1800" b="1" dirty="0" smtClean="0"/>
              <a:t>الري </a:t>
            </a:r>
            <a:r>
              <a:rPr lang="en-US" sz="1800" b="1" dirty="0" smtClean="0"/>
              <a:t>Irrigation</a:t>
            </a:r>
            <a:r>
              <a:rPr lang="ar-EG" sz="1800" b="1" dirty="0" smtClean="0"/>
              <a:t>:</a:t>
            </a:r>
            <a:r>
              <a:rPr lang="ar-EG" sz="1800" dirty="0" smtClean="0"/>
              <a:t> هو عملية ضرورية لنجاح زراعة الخضراوات في المناطق القاحلة والشبة قاحلة في العالم وحتى في المناطق الرطبة نجد الري ضرورياً في </a:t>
            </a:r>
            <a:r>
              <a:rPr lang="ar-EG" sz="1800" dirty="0" err="1" smtClean="0"/>
              <a:t>الاوقات</a:t>
            </a:r>
            <a:r>
              <a:rPr lang="ar-EG" sz="1800" dirty="0" smtClean="0"/>
              <a:t> التي تنقطع فيه </a:t>
            </a:r>
            <a:r>
              <a:rPr lang="ar-EG" sz="1800" dirty="0" err="1" smtClean="0"/>
              <a:t>الامطار</a:t>
            </a:r>
            <a:r>
              <a:rPr lang="ar-EG" sz="1800" dirty="0" smtClean="0"/>
              <a:t> , </a:t>
            </a:r>
            <a:r>
              <a:rPr lang="ar-EG" sz="1800" dirty="0" err="1" smtClean="0"/>
              <a:t>ان</a:t>
            </a:r>
            <a:r>
              <a:rPr lang="ar-EG" sz="1800" dirty="0" smtClean="0"/>
              <a:t> الماء يدخل في تركيب نباتات الخضر بنسبة 90-95%, ولذا </a:t>
            </a:r>
            <a:r>
              <a:rPr lang="ar-EG" sz="1800" dirty="0" err="1" smtClean="0"/>
              <a:t>اصبح</a:t>
            </a:r>
            <a:r>
              <a:rPr lang="ar-EG" sz="1800" dirty="0" smtClean="0"/>
              <a:t> تزويد النبات بالماء هو ضروري جداً لضمان نموها وبقائها بصورة حية, وتتوقف كمية الماء المستعملة في الري على عدد من العوامل منها:</a:t>
            </a:r>
            <a:endParaRPr lang="en-US" sz="1800" dirty="0" smtClean="0"/>
          </a:p>
          <a:p>
            <a:r>
              <a:rPr lang="ar-SY" sz="1800" dirty="0" smtClean="0"/>
              <a:t>1</a:t>
            </a:r>
            <a:r>
              <a:rPr lang="ar-EG" sz="1800" dirty="0" smtClean="0"/>
              <a:t>- نوع الخضراوات المزروعة 2- نوع التربة 3- طبيعة نمو جذور النبات 4- مستوى الماء </a:t>
            </a:r>
            <a:r>
              <a:rPr lang="ar-EG" sz="1800" dirty="0" err="1" smtClean="0"/>
              <a:t>الارضي</a:t>
            </a:r>
            <a:r>
              <a:rPr lang="ar-EG" sz="1800" dirty="0" smtClean="0"/>
              <a:t> 5- العوامل الجوية كفترة </a:t>
            </a:r>
            <a:r>
              <a:rPr lang="ar-EG" sz="1800" dirty="0" err="1" smtClean="0"/>
              <a:t>الاضاءة</a:t>
            </a:r>
            <a:r>
              <a:rPr lang="ar-EG" sz="1800" dirty="0" smtClean="0"/>
              <a:t> ودرجة الحرارة وحركة الرياح.</a:t>
            </a:r>
            <a:endParaRPr lang="en-US" sz="1800" dirty="0" smtClean="0"/>
          </a:p>
          <a:p>
            <a:pPr>
              <a:buNone/>
            </a:pPr>
            <a:r>
              <a:rPr lang="ar-EG" sz="1800" dirty="0" err="1" smtClean="0"/>
              <a:t>ان</a:t>
            </a:r>
            <a:r>
              <a:rPr lang="ar-EG" sz="1800" dirty="0" smtClean="0"/>
              <a:t> </a:t>
            </a:r>
            <a:r>
              <a:rPr lang="ar-EG" sz="1800" dirty="0" err="1" smtClean="0"/>
              <a:t>اهمية</a:t>
            </a:r>
            <a:r>
              <a:rPr lang="ar-EG" sz="1800" dirty="0" smtClean="0"/>
              <a:t> الماء تكمن في كونه يذيب </a:t>
            </a:r>
            <a:r>
              <a:rPr lang="ar-EG" sz="1800" dirty="0" err="1" smtClean="0"/>
              <a:t>الاملاح</a:t>
            </a:r>
            <a:r>
              <a:rPr lang="ar-EG" sz="1800" dirty="0" smtClean="0"/>
              <a:t> الموجودة في التربة ويستعملها النبات بشكل محلول وبواسطته يمكن انتقال هذه </a:t>
            </a:r>
            <a:r>
              <a:rPr lang="ar-EG" sz="1800" dirty="0" err="1" smtClean="0"/>
              <a:t>الاملاح</a:t>
            </a:r>
            <a:r>
              <a:rPr lang="ar-EG" sz="1800" dirty="0" smtClean="0"/>
              <a:t> والمواد الغذائية </a:t>
            </a:r>
            <a:r>
              <a:rPr lang="ar-EG" sz="1800" dirty="0" err="1" smtClean="0"/>
              <a:t>الى</a:t>
            </a:r>
            <a:r>
              <a:rPr lang="ar-EG" sz="1800" dirty="0" smtClean="0"/>
              <a:t> داخل النبات, كما </a:t>
            </a:r>
            <a:r>
              <a:rPr lang="ar-EG" sz="1800" dirty="0" err="1" smtClean="0"/>
              <a:t>ان</a:t>
            </a:r>
            <a:r>
              <a:rPr lang="ar-EG" sz="1800" dirty="0" smtClean="0"/>
              <a:t> الماء يدخل بصورة مباشرة في عملية التركيب الضوئي ويمتص النبات الماء عن طريق الجذور </a:t>
            </a:r>
            <a:r>
              <a:rPr lang="ar-EG" sz="1800" dirty="0" err="1" smtClean="0"/>
              <a:t>الا</a:t>
            </a:r>
            <a:r>
              <a:rPr lang="ar-EG" sz="1800" dirty="0" smtClean="0"/>
              <a:t> انه يفقده </a:t>
            </a:r>
            <a:r>
              <a:rPr lang="ar-EG" sz="1800" dirty="0" err="1" smtClean="0"/>
              <a:t>بالنتح</a:t>
            </a:r>
            <a:r>
              <a:rPr lang="ar-EG" sz="1800" dirty="0" smtClean="0"/>
              <a:t> بشكل بخار.</a:t>
            </a:r>
            <a:endParaRPr lang="en-US" sz="1800" dirty="0" smtClean="0"/>
          </a:p>
          <a:p>
            <a:pPr>
              <a:buNone/>
            </a:pPr>
            <a:r>
              <a:rPr lang="ar-EG" sz="1800" b="1" dirty="0" smtClean="0"/>
              <a:t>مصادر المياه: </a:t>
            </a:r>
            <a:r>
              <a:rPr lang="ar-EG" sz="1800" dirty="0" smtClean="0"/>
              <a:t>هنالك عدة مصادر لماء الري وهي:</a:t>
            </a:r>
            <a:endParaRPr lang="en-US" sz="1800" dirty="0" smtClean="0"/>
          </a:p>
          <a:p>
            <a:pPr lvl="0">
              <a:buNone/>
            </a:pPr>
            <a:r>
              <a:rPr lang="ar-SY" sz="1800" dirty="0" smtClean="0"/>
              <a:t>  أ-</a:t>
            </a:r>
            <a:r>
              <a:rPr lang="ar-EG" sz="1800" dirty="0" smtClean="0"/>
              <a:t>مياه </a:t>
            </a:r>
            <a:r>
              <a:rPr lang="ar-EG" sz="1800" dirty="0" err="1" smtClean="0"/>
              <a:t>الامطار</a:t>
            </a:r>
            <a:r>
              <a:rPr lang="ar-EG" sz="1800" dirty="0" smtClean="0"/>
              <a:t>     ب- مياه </a:t>
            </a:r>
            <a:r>
              <a:rPr lang="ar-EG" sz="1800" dirty="0" err="1" smtClean="0"/>
              <a:t>الانهار</a:t>
            </a:r>
            <a:r>
              <a:rPr lang="ar-EG" sz="1800" dirty="0" smtClean="0"/>
              <a:t>       ج- المياه الجوفية</a:t>
            </a:r>
            <a:endParaRPr lang="en-US" sz="1800" dirty="0" smtClean="0"/>
          </a:p>
          <a:p>
            <a:pPr>
              <a:buNone/>
            </a:pPr>
            <a:r>
              <a:rPr lang="ar-EG" sz="1800" b="1" dirty="0" smtClean="0"/>
              <a:t>تقدير احتياجات النبات للري:</a:t>
            </a:r>
            <a:endParaRPr lang="en-US" sz="1800" dirty="0" smtClean="0"/>
          </a:p>
          <a:p>
            <a:pPr>
              <a:buNone/>
            </a:pPr>
            <a:r>
              <a:rPr lang="ar-EG" sz="1800" dirty="0" smtClean="0"/>
              <a:t>يمكن تقدير احتياجات محاصيل الخضر للماء بواسطة مشاهدة الظواهر التالية:</a:t>
            </a:r>
            <a:r>
              <a:rPr lang="ar-SY" sz="1800" dirty="0" smtClean="0"/>
              <a:t>1</a:t>
            </a:r>
          </a:p>
          <a:p>
            <a:pPr>
              <a:buNone/>
            </a:pPr>
            <a:r>
              <a:rPr lang="ar-SY" sz="1800" dirty="0" smtClean="0"/>
              <a:t>1</a:t>
            </a:r>
            <a:r>
              <a:rPr lang="ar-EG" sz="1800" dirty="0" smtClean="0"/>
              <a:t>- ذبول النباتات فعند نقصان كمية الماء بالتربة تذبل </a:t>
            </a:r>
            <a:r>
              <a:rPr lang="ar-EG" sz="1800" dirty="0" err="1" smtClean="0"/>
              <a:t>اوراق</a:t>
            </a:r>
            <a:r>
              <a:rPr lang="ar-EG" sz="1800" dirty="0" smtClean="0"/>
              <a:t> النباتات وتلتف كما في الفجل والفلفل والسبانخ والذرة الحلوة.</a:t>
            </a:r>
            <a:endParaRPr lang="en-US" sz="1800" dirty="0" smtClean="0"/>
          </a:p>
          <a:p>
            <a:pPr>
              <a:buNone/>
            </a:pPr>
            <a:r>
              <a:rPr lang="ar-SY" sz="1800" dirty="0" smtClean="0"/>
              <a:t>2</a:t>
            </a:r>
            <a:r>
              <a:rPr lang="ar-EG" sz="1800" dirty="0" smtClean="0"/>
              <a:t>-مظهر وملمس التربة : يكون لون </a:t>
            </a:r>
            <a:r>
              <a:rPr lang="ar-EG" sz="1800" dirty="0" err="1" smtClean="0"/>
              <a:t>الارض</a:t>
            </a:r>
            <a:r>
              <a:rPr lang="ar-EG" sz="1800" dirty="0" smtClean="0"/>
              <a:t> داكناً </a:t>
            </a:r>
            <a:r>
              <a:rPr lang="ar-EG" sz="1800" dirty="0" err="1" smtClean="0"/>
              <a:t>اذا</a:t>
            </a:r>
            <a:r>
              <a:rPr lang="ar-EG" sz="1800" dirty="0" smtClean="0"/>
              <a:t> كانت الرطوبة في التربة عالية </a:t>
            </a:r>
            <a:r>
              <a:rPr lang="ar-EG" sz="1800" dirty="0" err="1" smtClean="0"/>
              <a:t>او</a:t>
            </a:r>
            <a:r>
              <a:rPr lang="ar-EG" sz="1800" dirty="0" smtClean="0"/>
              <a:t> عند نقص الرطوبة فيصبح لون التربة فاتحاً.</a:t>
            </a:r>
            <a:endParaRPr lang="en-US" sz="1800" dirty="0" smtClean="0"/>
          </a:p>
          <a:p>
            <a:pPr>
              <a:buNone/>
            </a:pPr>
            <a:r>
              <a:rPr lang="ar-EG" sz="1800" dirty="0" smtClean="0"/>
              <a:t>3- البطء في نمو النباتات عندما تكون كمية الماء الذي يمتصه النبات قليله.</a:t>
            </a:r>
            <a:endParaRPr lang="en-US" sz="1800" dirty="0" smtClean="0"/>
          </a:p>
          <a:p>
            <a:pPr>
              <a:buNone/>
            </a:pPr>
            <a:r>
              <a:rPr lang="ar-EG" sz="1800" dirty="0" smtClean="0"/>
              <a:t>4- تلون الأنسجة النامية بلون اخضر فاتح عند نقص كمية الماء في التربة.</a:t>
            </a:r>
            <a:endParaRPr lang="en-US" sz="1800" dirty="0" smtClean="0"/>
          </a:p>
          <a:p>
            <a:pPr>
              <a:buNone/>
            </a:pPr>
            <a:r>
              <a:rPr lang="ar-EG" sz="1800" dirty="0" smtClean="0"/>
              <a:t>5- لون </a:t>
            </a:r>
            <a:r>
              <a:rPr lang="ar-EG" sz="1800" dirty="0" err="1" smtClean="0"/>
              <a:t>الاوراق</a:t>
            </a:r>
            <a:r>
              <a:rPr lang="ar-EG" sz="1800" dirty="0" smtClean="0"/>
              <a:t> : عند نقصان كمية الماء في التربة يصبح لون </a:t>
            </a:r>
            <a:r>
              <a:rPr lang="ar-EG" sz="1800" dirty="0" err="1" smtClean="0"/>
              <a:t>الاوراق</a:t>
            </a:r>
            <a:r>
              <a:rPr lang="ar-EG" sz="1800" dirty="0" smtClean="0"/>
              <a:t> قاتماً ويكون مشوباً باللون </a:t>
            </a:r>
            <a:r>
              <a:rPr lang="ar-EG" sz="1800" dirty="0" err="1" smtClean="0"/>
              <a:t>الازرق</a:t>
            </a:r>
            <a:r>
              <a:rPr lang="ar-EG" sz="1800" dirty="0" smtClean="0"/>
              <a:t> والرمادي. (نقص </a:t>
            </a:r>
            <a:r>
              <a:rPr lang="ar-EG" sz="1800" dirty="0" err="1" smtClean="0"/>
              <a:t>بوتاسيوم</a:t>
            </a:r>
            <a:r>
              <a:rPr lang="ar-EG" sz="1800" dirty="0" smtClean="0"/>
              <a:t>)</a:t>
            </a:r>
            <a:endParaRPr lang="en-US" sz="1800" dirty="0" smtClean="0"/>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lnSpcReduction="10000"/>
          </a:bodyPr>
          <a:lstStyle/>
          <a:p>
            <a:pPr>
              <a:buNone/>
            </a:pPr>
            <a:r>
              <a:rPr lang="ar-EG" sz="1600" dirty="0" smtClean="0"/>
              <a:t> </a:t>
            </a:r>
            <a:endParaRPr lang="en-US" sz="1600" dirty="0" smtClean="0"/>
          </a:p>
          <a:p>
            <a:pPr>
              <a:buNone/>
            </a:pPr>
            <a:r>
              <a:rPr lang="ar-EG" sz="1800" b="1" dirty="0" smtClean="0"/>
              <a:t>طرق الري:</a:t>
            </a:r>
            <a:endParaRPr lang="en-US" sz="1800" dirty="0" smtClean="0"/>
          </a:p>
          <a:p>
            <a:pPr>
              <a:buNone/>
            </a:pPr>
            <a:r>
              <a:rPr lang="ar-EG" sz="1800" b="1" dirty="0" smtClean="0"/>
              <a:t>1- الري السطحي </a:t>
            </a:r>
            <a:r>
              <a:rPr lang="en-US" sz="1800" b="1" dirty="0" smtClean="0"/>
              <a:t>Surface irrigation</a:t>
            </a:r>
            <a:r>
              <a:rPr lang="ar-SY" sz="1800" b="1" dirty="0" smtClean="0"/>
              <a:t>:</a:t>
            </a:r>
            <a:endParaRPr lang="en-US" sz="1800" dirty="0" smtClean="0"/>
          </a:p>
          <a:p>
            <a:pPr>
              <a:buNone/>
            </a:pPr>
            <a:r>
              <a:rPr lang="ar-SY" sz="1800" dirty="0" smtClean="0"/>
              <a:t>تستعمل هذه الطريقة بكثرة في المناطق القاحلة وشبه القاحلة وتحتاج هذه الطريقة </a:t>
            </a:r>
            <a:r>
              <a:rPr lang="ar-SY" sz="1800" dirty="0" err="1" smtClean="0"/>
              <a:t>الى</a:t>
            </a:r>
            <a:r>
              <a:rPr lang="ar-SY" sz="1800" dirty="0" smtClean="0"/>
              <a:t> تسوية التربة جيداً فهي لا تستعمل </a:t>
            </a:r>
            <a:r>
              <a:rPr lang="ar-SY" sz="1800" dirty="0" err="1" smtClean="0"/>
              <a:t>اذا</a:t>
            </a:r>
            <a:r>
              <a:rPr lang="ar-SY" sz="1800" dirty="0" smtClean="0"/>
              <a:t> كان عمق التربة قليلاً </a:t>
            </a:r>
            <a:r>
              <a:rPr lang="ar-SY" sz="1800" dirty="0" err="1" smtClean="0"/>
              <a:t>او</a:t>
            </a:r>
            <a:r>
              <a:rPr lang="ar-SY" sz="1800" dirty="0" smtClean="0"/>
              <a:t> </a:t>
            </a:r>
            <a:r>
              <a:rPr lang="ar-SY" sz="1800" dirty="0" err="1" smtClean="0"/>
              <a:t>ان</a:t>
            </a:r>
            <a:r>
              <a:rPr lang="ar-SY" sz="1800" dirty="0" smtClean="0"/>
              <a:t> التربة غير مستوية وهناك نوعان من الري السطحي:</a:t>
            </a:r>
            <a:endParaRPr lang="en-US" sz="1800" dirty="0" smtClean="0"/>
          </a:p>
          <a:p>
            <a:pPr lvl="0">
              <a:buNone/>
            </a:pPr>
            <a:r>
              <a:rPr lang="ar-SY" sz="1800" dirty="0" smtClean="0"/>
              <a:t>الري </a:t>
            </a:r>
            <a:r>
              <a:rPr lang="ar-SY" sz="1800" dirty="0" err="1" smtClean="0"/>
              <a:t>بالمروز</a:t>
            </a:r>
            <a:r>
              <a:rPr lang="ar-SY" sz="1800" dirty="0" smtClean="0"/>
              <a:t>          ب- الري بالتغطيس</a:t>
            </a:r>
            <a:endParaRPr lang="en-US" sz="1800" dirty="0" smtClean="0"/>
          </a:p>
          <a:p>
            <a:pPr>
              <a:buNone/>
            </a:pPr>
            <a:r>
              <a:rPr lang="ar-SY" sz="1800" dirty="0" err="1" smtClean="0"/>
              <a:t>ان</a:t>
            </a:r>
            <a:r>
              <a:rPr lang="ar-SY" sz="1800" dirty="0" smtClean="0"/>
              <a:t> </a:t>
            </a:r>
            <a:r>
              <a:rPr lang="ar-SY" sz="1800" dirty="0" err="1" smtClean="0"/>
              <a:t>اهم</a:t>
            </a:r>
            <a:r>
              <a:rPr lang="ar-SY" sz="1800" dirty="0" smtClean="0"/>
              <a:t> ميزه لهذا النوع من الري هو قلة التكاليف للأجهزة والمواد المستعملة عند </a:t>
            </a:r>
            <a:r>
              <a:rPr lang="ar-SY" sz="1800" dirty="0" err="1" smtClean="0"/>
              <a:t>انشائه</a:t>
            </a:r>
            <a:r>
              <a:rPr lang="ar-SY" sz="1800" dirty="0" smtClean="0"/>
              <a:t> وصيانته خصوصاً عندما تكون </a:t>
            </a:r>
            <a:r>
              <a:rPr lang="ar-SY" sz="1800" dirty="0" err="1" smtClean="0"/>
              <a:t>الارض</a:t>
            </a:r>
            <a:r>
              <a:rPr lang="ar-SY" sz="1800" dirty="0" smtClean="0"/>
              <a:t> مستوية جيداً وان هنالك مصدراً رخيصاً للماء خاصة </a:t>
            </a:r>
            <a:r>
              <a:rPr lang="ar-SY" sz="1800" dirty="0" err="1" smtClean="0"/>
              <a:t>اذا</a:t>
            </a:r>
            <a:r>
              <a:rPr lang="ar-SY" sz="1800" dirty="0" smtClean="0"/>
              <a:t> كانت الساقية الرئيسية قريبة وان الماء يدخل </a:t>
            </a:r>
            <a:r>
              <a:rPr lang="ar-SY" sz="1800" dirty="0" err="1" smtClean="0"/>
              <a:t>الى</a:t>
            </a:r>
            <a:r>
              <a:rPr lang="ar-SY" sz="1800" dirty="0" smtClean="0"/>
              <a:t> الحقل بواسطة الجاذبية .</a:t>
            </a:r>
            <a:endParaRPr lang="en-US" sz="1800" dirty="0" smtClean="0"/>
          </a:p>
          <a:p>
            <a:pPr>
              <a:buNone/>
            </a:pPr>
            <a:r>
              <a:rPr lang="ar-SY" sz="1800" dirty="0" err="1" smtClean="0"/>
              <a:t>اما</a:t>
            </a:r>
            <a:r>
              <a:rPr lang="ar-SY" sz="1800" dirty="0" smtClean="0"/>
              <a:t> </a:t>
            </a:r>
            <a:r>
              <a:rPr lang="ar-SY" sz="1800" dirty="0" err="1" smtClean="0"/>
              <a:t>اهم</a:t>
            </a:r>
            <a:r>
              <a:rPr lang="ar-SY" sz="1800" dirty="0" smtClean="0"/>
              <a:t> مضارة:</a:t>
            </a:r>
            <a:endParaRPr lang="en-US" sz="1800" dirty="0" smtClean="0"/>
          </a:p>
          <a:p>
            <a:pPr>
              <a:buNone/>
            </a:pPr>
            <a:r>
              <a:rPr lang="ar-SY" sz="1800" dirty="0" smtClean="0"/>
              <a:t>1- توزيع غير متساوي للماء.</a:t>
            </a:r>
            <a:endParaRPr lang="en-US" sz="1800" dirty="0" smtClean="0"/>
          </a:p>
          <a:p>
            <a:pPr>
              <a:buNone/>
            </a:pPr>
            <a:r>
              <a:rPr lang="ar-SY" sz="1800" dirty="0" smtClean="0"/>
              <a:t>2- الزيادة في فقدان الماء .</a:t>
            </a:r>
            <a:endParaRPr lang="en-US" sz="1800" dirty="0" smtClean="0"/>
          </a:p>
          <a:p>
            <a:pPr>
              <a:buNone/>
            </a:pPr>
            <a:r>
              <a:rPr lang="ar-SY" sz="1800" dirty="0" smtClean="0"/>
              <a:t>3- تلف سطح التربة نتيجة لالتصاق التربة مع بعضها وحدوث التشقق للتربة.</a:t>
            </a:r>
            <a:endParaRPr lang="en-US" sz="1800" dirty="0" smtClean="0"/>
          </a:p>
          <a:p>
            <a:pPr>
              <a:buNone/>
            </a:pPr>
            <a:r>
              <a:rPr lang="ar-SY" sz="1800" dirty="0" smtClean="0"/>
              <a:t> </a:t>
            </a:r>
            <a:endParaRPr lang="en-US" sz="1800" dirty="0" smtClean="0"/>
          </a:p>
          <a:p>
            <a:pPr>
              <a:buNone/>
            </a:pPr>
            <a:r>
              <a:rPr lang="ar-SY" sz="1800" b="1" dirty="0" smtClean="0"/>
              <a:t>الري </a:t>
            </a:r>
            <a:r>
              <a:rPr lang="ar-SY" sz="1800" b="1" dirty="0" err="1" smtClean="0"/>
              <a:t>بالمروز</a:t>
            </a:r>
            <a:r>
              <a:rPr lang="ar-SY" sz="1800" dirty="0" smtClean="0"/>
              <a:t>: تتلخص في مرور الماء بين الخطوط </a:t>
            </a:r>
            <a:r>
              <a:rPr lang="ar-SY" sz="1800" dirty="0" err="1" smtClean="0"/>
              <a:t>او</a:t>
            </a:r>
            <a:r>
              <a:rPr lang="ar-SY" sz="1800" dirty="0" smtClean="0"/>
              <a:t> بين المساطب الضيقة بطريقة بحيث نضمن </a:t>
            </a:r>
            <a:r>
              <a:rPr lang="ar-SY" sz="1800" dirty="0" err="1" smtClean="0"/>
              <a:t>تبليل</a:t>
            </a:r>
            <a:r>
              <a:rPr lang="ar-SY" sz="1800" dirty="0" smtClean="0"/>
              <a:t> كافة </a:t>
            </a:r>
            <a:r>
              <a:rPr lang="ar-SY" sz="1800" dirty="0" err="1" smtClean="0"/>
              <a:t>اجزاء</a:t>
            </a:r>
            <a:r>
              <a:rPr lang="ar-SY" sz="1800" dirty="0" smtClean="0"/>
              <a:t> التربة بين </a:t>
            </a:r>
            <a:r>
              <a:rPr lang="ar-SY" sz="1800" dirty="0" err="1" smtClean="0"/>
              <a:t>المروز</a:t>
            </a:r>
            <a:r>
              <a:rPr lang="ar-SY" sz="1800" dirty="0" smtClean="0"/>
              <a:t>.</a:t>
            </a:r>
            <a:endParaRPr lang="en-US" sz="1800" dirty="0" smtClean="0"/>
          </a:p>
          <a:p>
            <a:pPr>
              <a:buNone/>
            </a:pPr>
            <a:r>
              <a:rPr lang="ar-SY" sz="1800" dirty="0" smtClean="0"/>
              <a:t> </a:t>
            </a:r>
            <a:endParaRPr lang="en-US" sz="1800" dirty="0" smtClean="0"/>
          </a:p>
          <a:p>
            <a:pPr>
              <a:buNone/>
            </a:pPr>
            <a:r>
              <a:rPr lang="ar-SY" sz="1800" b="1" dirty="0" smtClean="0"/>
              <a:t>الري بالتغطيس</a:t>
            </a:r>
            <a:r>
              <a:rPr lang="ar-SY" sz="1800" dirty="0" smtClean="0"/>
              <a:t>: تستعمل ببعض الخضراوات مثل البصل وهده الطريقة تحتاج </a:t>
            </a:r>
            <a:r>
              <a:rPr lang="ar-SY" sz="1800" dirty="0" err="1" smtClean="0"/>
              <a:t>الى</a:t>
            </a:r>
            <a:r>
              <a:rPr lang="ar-SY" sz="1800" dirty="0" smtClean="0"/>
              <a:t> ارض مستوية جداً </a:t>
            </a:r>
            <a:r>
              <a:rPr lang="ar-SY" sz="1800" dirty="0" err="1" smtClean="0"/>
              <a:t>والاوجب</a:t>
            </a:r>
            <a:r>
              <a:rPr lang="ar-SY" sz="1800" dirty="0" smtClean="0"/>
              <a:t> تسوية التربة </a:t>
            </a:r>
            <a:r>
              <a:rPr lang="ar-SY" sz="1800" dirty="0" err="1" smtClean="0"/>
              <a:t>وازالة</a:t>
            </a:r>
            <a:r>
              <a:rPr lang="ar-SY" sz="1800" dirty="0" smtClean="0"/>
              <a:t> التربة من المناطق المرتفعة ووضعها في المناطق المنخفضة.</a:t>
            </a:r>
            <a:endParaRPr lang="en-US" sz="1800" dirty="0" smtClean="0"/>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3600"/>
            <a:ext cx="7848600" cy="4343400"/>
          </a:xfrm>
        </p:spPr>
        <p:txBody>
          <a:bodyPr>
            <a:normAutofit fontScale="90000"/>
          </a:bodyPr>
          <a:lstStyle/>
          <a:p>
            <a:pPr algn="r"/>
            <a:r>
              <a:rPr lang="en-US" sz="2200" b="1" u="sng" dirty="0" smtClean="0"/>
              <a:t/>
            </a:r>
            <a:br>
              <a:rPr lang="en-US" sz="2200" b="1" u="sng" dirty="0" smtClean="0"/>
            </a:br>
            <a:r>
              <a:rPr lang="en-US" sz="2200" b="1" u="sng" dirty="0"/>
              <a:t/>
            </a:r>
            <a:br>
              <a:rPr lang="en-US" sz="2200" b="1" u="sng" dirty="0"/>
            </a:br>
            <a:r>
              <a:rPr lang="en-US" sz="2200" b="1" u="sng" dirty="0" smtClean="0"/>
              <a:t/>
            </a:r>
            <a:br>
              <a:rPr lang="en-US" sz="2200" b="1" u="sng" dirty="0" smtClean="0"/>
            </a:br>
            <a:r>
              <a:rPr lang="en-US" sz="2200" b="1" u="sng" dirty="0"/>
              <a:t/>
            </a:r>
            <a:br>
              <a:rPr lang="en-US" sz="2200" b="1" u="sng" dirty="0"/>
            </a:br>
            <a:r>
              <a:rPr lang="en-US" sz="2200" b="1" u="sng" dirty="0" smtClean="0"/>
              <a:t/>
            </a:r>
            <a:br>
              <a:rPr lang="en-US" sz="2200" b="1" u="sng" dirty="0" smtClean="0"/>
            </a:br>
            <a:r>
              <a:rPr lang="en-US" sz="2200" b="1" u="sng" dirty="0"/>
              <a:t/>
            </a:r>
            <a:br>
              <a:rPr lang="en-US" sz="2200" b="1" u="sng" dirty="0"/>
            </a:br>
            <a:r>
              <a:rPr lang="en-US" sz="2200" b="1" u="sng" dirty="0" smtClean="0"/>
              <a:t/>
            </a:r>
            <a:br>
              <a:rPr lang="en-US" sz="2200" b="1" u="sng" dirty="0" smtClean="0"/>
            </a:br>
            <a:r>
              <a:rPr lang="ar-EG" sz="2200" b="1" u="sng" dirty="0" smtClean="0"/>
              <a:t>المحاضرة </a:t>
            </a:r>
            <a:r>
              <a:rPr lang="ar-EG" sz="2200" b="1" u="sng" dirty="0" err="1"/>
              <a:t>الاولى</a:t>
            </a:r>
            <a:r>
              <a:rPr lang="ar-EG" sz="2200" b="1" u="sng" dirty="0"/>
              <a:t> ( مقدمة وتعريف – الموطن </a:t>
            </a:r>
            <a:r>
              <a:rPr lang="ar-EG" sz="2200" b="1" u="sng" dirty="0" err="1"/>
              <a:t>الاصلي</a:t>
            </a:r>
            <a:r>
              <a:rPr lang="ar-EG" sz="2200" b="1" u="sng" dirty="0"/>
              <a:t>)</a:t>
            </a:r>
            <a:r>
              <a:rPr lang="en-US" sz="2200" dirty="0"/>
              <a:t/>
            </a:r>
            <a:br>
              <a:rPr lang="en-US" sz="2200" dirty="0"/>
            </a:br>
            <a:r>
              <a:rPr lang="ar-EG" sz="2200" b="1" u="sng" dirty="0"/>
              <a:t>مقدمة:</a:t>
            </a:r>
            <a:r>
              <a:rPr lang="en-US" sz="2200" dirty="0"/>
              <a:t/>
            </a:r>
            <a:br>
              <a:rPr lang="en-US" sz="2200" dirty="0"/>
            </a:br>
            <a:r>
              <a:rPr lang="ar-EG" sz="2200" dirty="0" smtClean="0"/>
              <a:t>علم </a:t>
            </a:r>
            <a:r>
              <a:rPr lang="ar-EG" sz="2200" dirty="0" err="1" smtClean="0"/>
              <a:t>انتاج</a:t>
            </a:r>
            <a:r>
              <a:rPr lang="ar-EG" sz="2200" dirty="0" smtClean="0"/>
              <a:t> الخضر </a:t>
            </a:r>
            <a:r>
              <a:rPr lang="en-US" sz="2200" dirty="0" err="1" smtClean="0"/>
              <a:t>Oleiculture</a:t>
            </a:r>
            <a:r>
              <a:rPr lang="en-US" sz="2200" dirty="0" smtClean="0"/>
              <a:t/>
            </a:r>
            <a:br>
              <a:rPr lang="en-US" sz="2200" dirty="0" smtClean="0"/>
            </a:br>
            <a:r>
              <a:rPr lang="ar-SY" sz="2200" dirty="0" err="1" smtClean="0"/>
              <a:t>ان</a:t>
            </a:r>
            <a:r>
              <a:rPr lang="ar-SY" sz="2200" dirty="0" smtClean="0"/>
              <a:t> علم زراعة </a:t>
            </a:r>
            <a:r>
              <a:rPr lang="ar-SY" sz="2200" dirty="0" err="1" smtClean="0"/>
              <a:t>وانتاج</a:t>
            </a:r>
            <a:r>
              <a:rPr lang="ar-SY" sz="2200" dirty="0" smtClean="0"/>
              <a:t> محاصيل الخضر هو احد الفروع الرئيسية لعلم </a:t>
            </a:r>
            <a:r>
              <a:rPr lang="ar-SY" sz="2200" dirty="0" err="1" smtClean="0"/>
              <a:t>البستنة</a:t>
            </a:r>
            <a:r>
              <a:rPr lang="ar-SY" sz="2200" dirty="0" smtClean="0"/>
              <a:t> </a:t>
            </a:r>
            <a:r>
              <a:rPr lang="en-US" sz="2200" dirty="0" smtClean="0"/>
              <a:t>Horticulture </a:t>
            </a:r>
            <a:r>
              <a:rPr lang="ar-SY" sz="2200" dirty="0" smtClean="0"/>
              <a:t> , فهو يهتم بدراسة نباتات هذه المحاصيل من النواحي البيولوجية والتشريحية وطرق زراعتها </a:t>
            </a:r>
            <a:r>
              <a:rPr lang="ar-SY" sz="2200" dirty="0" err="1" smtClean="0"/>
              <a:t>واكثارها</a:t>
            </a:r>
            <a:r>
              <a:rPr lang="ar-SY" sz="2200" dirty="0" smtClean="0"/>
              <a:t> والعوامل المؤثرة في نموها </a:t>
            </a:r>
            <a:r>
              <a:rPr lang="ar-SY" sz="2200" dirty="0" err="1" smtClean="0"/>
              <a:t>وانتاجها</a:t>
            </a:r>
            <a:r>
              <a:rPr lang="ar-SY" sz="2200" dirty="0" smtClean="0"/>
              <a:t> والآفات الحشرية والمرضية التي تصيبها . </a:t>
            </a:r>
            <a:r>
              <a:rPr lang="ar-SY" sz="2200" dirty="0" err="1" smtClean="0"/>
              <a:t>ان</a:t>
            </a:r>
            <a:r>
              <a:rPr lang="ar-SY" sz="2200" dirty="0" smtClean="0"/>
              <a:t> نباتات الخضر تحتاج </a:t>
            </a:r>
            <a:r>
              <a:rPr lang="ar-SY" sz="2200" dirty="0" err="1" smtClean="0"/>
              <a:t>الى</a:t>
            </a:r>
            <a:r>
              <a:rPr lang="ar-SY" sz="2200" dirty="0" smtClean="0"/>
              <a:t> رعاية وعناية خاصة من حيث عمليات الخدمة الزراعية المختلفة فهي نباتات عشبية غضه, </a:t>
            </a:r>
            <a:r>
              <a:rPr lang="ar-EG" sz="2200" dirty="0" smtClean="0"/>
              <a:t>وتستخدم أجزائها المختلفة في التغذية كالأوراق والجذور والأزهار والسيقان والثمار والبذور. وتزرع بمساحات محددة ونحتاج إلى رأس مال عالي.</a:t>
            </a:r>
            <a:r>
              <a:rPr lang="ar-SA" sz="2200" dirty="0" smtClean="0"/>
              <a:t> </a:t>
            </a:r>
            <a:r>
              <a:rPr lang="ar-SY" sz="2200" dirty="0" smtClean="0"/>
              <a:t>ولهذا تعرف</a:t>
            </a:r>
            <a:r>
              <a:rPr lang="ar-SY" sz="2200" u="sng" dirty="0" smtClean="0"/>
              <a:t> </a:t>
            </a:r>
            <a:r>
              <a:rPr lang="ar-SY" sz="2200" b="1" u="sng" dirty="0" smtClean="0"/>
              <a:t>الخضر:</a:t>
            </a:r>
            <a:r>
              <a:rPr lang="ar-SY" sz="2200" dirty="0" smtClean="0"/>
              <a:t> </a:t>
            </a:r>
            <a:r>
              <a:rPr lang="ar-EG" sz="2200" dirty="0" smtClean="0"/>
              <a:t>بأنها نباتات عشبية  </a:t>
            </a:r>
            <a:r>
              <a:rPr lang="en-US" sz="2200" dirty="0" smtClean="0"/>
              <a:t> Herbaceous plants</a:t>
            </a:r>
            <a:r>
              <a:rPr lang="ar-EG" sz="2200" dirty="0" smtClean="0"/>
              <a:t>معظمها حولي  </a:t>
            </a:r>
            <a:r>
              <a:rPr lang="en-US" sz="2200" dirty="0" smtClean="0"/>
              <a:t> Annual </a:t>
            </a:r>
            <a:r>
              <a:rPr lang="ar-EG" sz="2200" dirty="0" smtClean="0"/>
              <a:t>مثل </a:t>
            </a:r>
            <a:r>
              <a:rPr lang="ar-EG" sz="2200" dirty="0" err="1" smtClean="0"/>
              <a:t>الطماطة</a:t>
            </a:r>
            <a:r>
              <a:rPr lang="ar-EG" sz="2200" dirty="0" smtClean="0"/>
              <a:t> والخيار </a:t>
            </a:r>
            <a:r>
              <a:rPr lang="ar-EG" sz="2200" dirty="0" err="1" smtClean="0"/>
              <a:t>او</a:t>
            </a:r>
            <a:r>
              <a:rPr lang="ar-EG" sz="2200" dirty="0" smtClean="0"/>
              <a:t> ثنائية الحول (محولة) </a:t>
            </a:r>
            <a:r>
              <a:rPr lang="en-US" sz="2200" dirty="0" smtClean="0"/>
              <a:t>Biannual</a:t>
            </a:r>
            <a:r>
              <a:rPr lang="ar-SY" sz="2200" dirty="0" smtClean="0"/>
              <a:t> مثل الكرفس والرشاد </a:t>
            </a:r>
            <a:r>
              <a:rPr lang="ar-SY" sz="2200" dirty="0" err="1" smtClean="0"/>
              <a:t>واللهانة</a:t>
            </a:r>
            <a:r>
              <a:rPr lang="ar-SY" sz="2200" dirty="0" smtClean="0"/>
              <a:t> </a:t>
            </a:r>
            <a:r>
              <a:rPr lang="ar-SY" sz="2200" dirty="0" err="1" smtClean="0"/>
              <a:t>والقرنابيط</a:t>
            </a:r>
            <a:r>
              <a:rPr lang="ar-SY" sz="2200" dirty="0" smtClean="0"/>
              <a:t> </a:t>
            </a:r>
            <a:r>
              <a:rPr lang="ar-EG" sz="2200" dirty="0" smtClean="0"/>
              <a:t> ولكن زراعتها تتجدد سنويا ، وقليل منها معمرة </a:t>
            </a:r>
            <a:r>
              <a:rPr lang="en-US" sz="2200" dirty="0" smtClean="0"/>
              <a:t>Perennial </a:t>
            </a:r>
            <a:r>
              <a:rPr lang="ar-EG" sz="2200" dirty="0" smtClean="0"/>
              <a:t>مثل </a:t>
            </a:r>
            <a:r>
              <a:rPr lang="ar-EG" sz="2200" dirty="0" err="1" smtClean="0"/>
              <a:t>الهليون</a:t>
            </a:r>
            <a:r>
              <a:rPr lang="ar-EG" sz="2200" dirty="0" smtClean="0"/>
              <a:t>. </a:t>
            </a:r>
            <a:r>
              <a:rPr lang="en-US" sz="2200" dirty="0" smtClean="0"/>
              <a:t/>
            </a:r>
            <a:br>
              <a:rPr lang="en-US" sz="2200" dirty="0" smtClean="0"/>
            </a:br>
            <a:r>
              <a:rPr lang="ar-EG" sz="2200" dirty="0" smtClean="0"/>
              <a:t>وهناك تداخل لبعض الحاصلات هل هي خضر أم محاصيل حقلية مثل </a:t>
            </a:r>
            <a:r>
              <a:rPr lang="ar-EG" sz="2200" dirty="0" err="1" smtClean="0"/>
              <a:t>الباقلاء</a:t>
            </a:r>
            <a:r>
              <a:rPr lang="ar-EG" sz="2200" dirty="0" smtClean="0"/>
              <a:t> فإذا زرعت لغرض إنتاج القرون الخضراء فهي ضمن التعريف السابق خضروات أما إذا زرعت لغرض إنتاج البذور الجافة فهي محصول حقلي. وكذلك البصل إذا زرع بمساحات واسعة فهو محصول حقلي وإذا زرع بمساحات محدودة فهو محصول خضروات.</a:t>
            </a:r>
            <a:r>
              <a:rPr lang="en-US" sz="2200" dirty="0"/>
              <a:t/>
            </a:r>
            <a:br>
              <a:rPr lang="en-US" sz="2200" dirty="0"/>
            </a:br>
            <a:r>
              <a:rPr lang="en-US" dirty="0"/>
              <a:t/>
            </a:r>
            <a:br>
              <a:rPr lang="en-US" dirty="0"/>
            </a:br>
            <a:endParaRPr lang="ar-SA" dirty="0"/>
          </a:p>
        </p:txBody>
      </p:sp>
      <p:sp>
        <p:nvSpPr>
          <p:cNvPr id="3" name="عنوان فرعي 2"/>
          <p:cNvSpPr>
            <a:spLocks noGrp="1"/>
          </p:cNvSpPr>
          <p:nvPr>
            <p:ph type="subTitle" idx="1"/>
          </p:nvPr>
        </p:nvSpPr>
        <p:spPr>
          <a:xfrm>
            <a:off x="1447800" y="3200400"/>
            <a:ext cx="6400800" cy="1752600"/>
          </a:xfrm>
        </p:spPr>
        <p:txBody>
          <a:bodyPr>
            <a:normAutofit/>
          </a:bodyPr>
          <a:lstStyle/>
          <a:p>
            <a:r>
              <a:rPr lang="ar-EG" b="1" dirty="0"/>
              <a:t> </a:t>
            </a:r>
            <a:endParaRPr lang="en-US" dirty="0"/>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62500" lnSpcReduction="20000"/>
          </a:bodyPr>
          <a:lstStyle/>
          <a:p>
            <a:pPr>
              <a:buNone/>
            </a:pPr>
            <a:r>
              <a:rPr lang="ar-EG" sz="1600" dirty="0" smtClean="0"/>
              <a:t> </a:t>
            </a:r>
            <a:endParaRPr lang="en-US" sz="1600" dirty="0" smtClean="0"/>
          </a:p>
          <a:p>
            <a:pPr>
              <a:buNone/>
            </a:pPr>
            <a:r>
              <a:rPr lang="ar-SY" sz="1800" b="1" dirty="0" smtClean="0"/>
              <a:t>2</a:t>
            </a:r>
            <a:r>
              <a:rPr lang="ar-EG" sz="1800" b="1" dirty="0" smtClean="0"/>
              <a:t>- الري التحت السطحي </a:t>
            </a:r>
            <a:r>
              <a:rPr lang="en-US" sz="1800" b="1" dirty="0" smtClean="0"/>
              <a:t>Sub irrigation</a:t>
            </a:r>
            <a:r>
              <a:rPr lang="ar-SY" sz="1800" b="1" dirty="0" smtClean="0"/>
              <a:t>:</a:t>
            </a:r>
            <a:endParaRPr lang="en-US" sz="1800" dirty="0" smtClean="0"/>
          </a:p>
          <a:p>
            <a:pPr>
              <a:buNone/>
            </a:pPr>
            <a:r>
              <a:rPr lang="ar-SY" sz="1800" dirty="0" smtClean="0"/>
              <a:t>هذا النوع من الري يعتمد على </a:t>
            </a:r>
            <a:r>
              <a:rPr lang="ar-SY" sz="1800" dirty="0" err="1" smtClean="0"/>
              <a:t>اعطاء</a:t>
            </a:r>
            <a:r>
              <a:rPr lang="ar-SY" sz="1800" dirty="0" smtClean="0"/>
              <a:t> الماء للنباتات من </a:t>
            </a:r>
            <a:r>
              <a:rPr lang="ar-SY" sz="1800" dirty="0" err="1" smtClean="0"/>
              <a:t>اسفل</a:t>
            </a:r>
            <a:r>
              <a:rPr lang="ar-SY" sz="1800" dirty="0" smtClean="0"/>
              <a:t> التربة وان الفائدة من استعمال هذا النوع من الري هي:</a:t>
            </a:r>
            <a:endParaRPr lang="en-US" sz="1800" dirty="0" smtClean="0"/>
          </a:p>
          <a:p>
            <a:pPr>
              <a:buNone/>
            </a:pPr>
            <a:r>
              <a:rPr lang="ar-SY" sz="1800" dirty="0" smtClean="0"/>
              <a:t>1- </a:t>
            </a:r>
            <a:r>
              <a:rPr lang="ar-SY" sz="1800" dirty="0" err="1" smtClean="0"/>
              <a:t>ان</a:t>
            </a:r>
            <a:r>
              <a:rPr lang="ar-SY" sz="1800" dirty="0" smtClean="0"/>
              <a:t> كمية الماء المستعملة في الري ثابتة.</a:t>
            </a:r>
            <a:endParaRPr lang="en-US" sz="1800" dirty="0" smtClean="0"/>
          </a:p>
          <a:p>
            <a:pPr>
              <a:buNone/>
            </a:pPr>
            <a:r>
              <a:rPr lang="ar-SY" sz="1800" dirty="0" smtClean="0"/>
              <a:t>2- </a:t>
            </a:r>
            <a:r>
              <a:rPr lang="ar-SY" sz="1800" dirty="0" err="1" smtClean="0"/>
              <a:t>ان</a:t>
            </a:r>
            <a:r>
              <a:rPr lang="ar-SY" sz="1800" dirty="0" smtClean="0"/>
              <a:t> سطح التربة يبقى جافاً وهذا يؤدي </a:t>
            </a:r>
            <a:r>
              <a:rPr lang="ar-SY" sz="1800" dirty="0" err="1" smtClean="0"/>
              <a:t>الى</a:t>
            </a:r>
            <a:r>
              <a:rPr lang="ar-SY" sz="1800" dirty="0" smtClean="0"/>
              <a:t> منع التبخر السريع.</a:t>
            </a:r>
            <a:endParaRPr lang="en-US" sz="1800" dirty="0" smtClean="0"/>
          </a:p>
          <a:p>
            <a:pPr>
              <a:buNone/>
            </a:pPr>
            <a:r>
              <a:rPr lang="ar-SY" sz="1800" dirty="0" smtClean="0"/>
              <a:t>3- يؤدي هذا النوع من الري عدم تكتل التربة وكذلك تشققها.</a:t>
            </a:r>
            <a:endParaRPr lang="en-US" sz="1800" dirty="0" smtClean="0"/>
          </a:p>
          <a:p>
            <a:pPr>
              <a:buNone/>
            </a:pPr>
            <a:r>
              <a:rPr lang="ar-SY" sz="1800" dirty="0" smtClean="0"/>
              <a:t>وان </a:t>
            </a:r>
            <a:r>
              <a:rPr lang="ar-SY" sz="1800" dirty="0" err="1" smtClean="0"/>
              <a:t>اهم</a:t>
            </a:r>
            <a:r>
              <a:rPr lang="ar-SY" sz="1800" dirty="0" smtClean="0"/>
              <a:t> </a:t>
            </a:r>
            <a:r>
              <a:rPr lang="ar-SY" sz="1800" dirty="0" err="1" smtClean="0"/>
              <a:t>مساوىء</a:t>
            </a:r>
            <a:r>
              <a:rPr lang="ar-SY" sz="1800" dirty="0" smtClean="0"/>
              <a:t> هذه الطريقة من الري هو </a:t>
            </a:r>
            <a:r>
              <a:rPr lang="ar-SY" sz="1800" dirty="0" err="1" smtClean="0"/>
              <a:t>ان</a:t>
            </a:r>
            <a:r>
              <a:rPr lang="ar-SY" sz="1800" dirty="0" smtClean="0"/>
              <a:t> كميات الماء المستعملة عالية جداً وكذلك فان هذا النوع من الري غير جيد في حالة </a:t>
            </a:r>
            <a:r>
              <a:rPr lang="ar-SY" sz="1800" dirty="0" err="1" smtClean="0"/>
              <a:t>الارض</a:t>
            </a:r>
            <a:r>
              <a:rPr lang="ar-SY" sz="1800" dirty="0" smtClean="0"/>
              <a:t> المسامية </a:t>
            </a:r>
            <a:r>
              <a:rPr lang="ar-SY" sz="1800" dirty="0" err="1" smtClean="0"/>
              <a:t>او</a:t>
            </a:r>
            <a:r>
              <a:rPr lang="ar-SY" sz="1800" dirty="0" smtClean="0"/>
              <a:t> في حالة وجود طبقة صماء من التربة قريبة من السطح ولأجل الحصول على نجاح جيد عند استعمال هذا النوع من الري يجب </a:t>
            </a:r>
            <a:r>
              <a:rPr lang="ar-SY" sz="1800" dirty="0" err="1" smtClean="0"/>
              <a:t>ان</a:t>
            </a:r>
            <a:r>
              <a:rPr lang="ar-SY" sz="1800" dirty="0" smtClean="0"/>
              <a:t> تكون </a:t>
            </a:r>
            <a:r>
              <a:rPr lang="ar-SY" sz="1800" dirty="0" err="1" smtClean="0"/>
              <a:t>الارض</a:t>
            </a:r>
            <a:r>
              <a:rPr lang="ar-SY" sz="1800" dirty="0" smtClean="0"/>
              <a:t> مستوية </a:t>
            </a:r>
            <a:r>
              <a:rPr lang="ar-SY" sz="1800" dirty="0" err="1" smtClean="0"/>
              <a:t>او</a:t>
            </a:r>
            <a:r>
              <a:rPr lang="ar-SY" sz="1800" dirty="0" smtClean="0"/>
              <a:t> فيها ميل منتظم وقليل.</a:t>
            </a:r>
            <a:endParaRPr lang="en-US" sz="1800" dirty="0" smtClean="0"/>
          </a:p>
          <a:p>
            <a:pPr>
              <a:buNone/>
            </a:pPr>
            <a:r>
              <a:rPr lang="ar-EG" sz="1800" b="1" dirty="0" smtClean="0"/>
              <a:t>3- الري بالرش </a:t>
            </a:r>
            <a:r>
              <a:rPr lang="en-US" sz="1800" b="1" dirty="0" smtClean="0"/>
              <a:t>Spray irrigation</a:t>
            </a:r>
            <a:r>
              <a:rPr lang="ar-SY" sz="1800" b="1" dirty="0" smtClean="0"/>
              <a:t>:</a:t>
            </a:r>
            <a:endParaRPr lang="en-US" sz="1800" dirty="0" smtClean="0"/>
          </a:p>
          <a:p>
            <a:pPr>
              <a:buNone/>
            </a:pPr>
            <a:r>
              <a:rPr lang="ar-SY" sz="1800" dirty="0" smtClean="0"/>
              <a:t>وهي طريقة تستعمل بكثرة في معظم </a:t>
            </a:r>
            <a:r>
              <a:rPr lang="ar-SY" sz="1800" dirty="0" err="1" smtClean="0"/>
              <a:t>انحاء</a:t>
            </a:r>
            <a:r>
              <a:rPr lang="ar-SY" sz="1800" dirty="0" smtClean="0"/>
              <a:t> العالم وفيها نجد </a:t>
            </a:r>
            <a:r>
              <a:rPr lang="ar-SY" sz="1800" dirty="0" err="1" smtClean="0"/>
              <a:t>ان</a:t>
            </a:r>
            <a:r>
              <a:rPr lang="ar-SY" sz="1800" dirty="0" smtClean="0"/>
              <a:t> الماء المضاف </a:t>
            </a:r>
            <a:r>
              <a:rPr lang="ar-SY" sz="1800" dirty="0" err="1" smtClean="0"/>
              <a:t>الى</a:t>
            </a:r>
            <a:r>
              <a:rPr lang="ar-SY" sz="1800" dirty="0" smtClean="0"/>
              <a:t> التربة بشكل رذاذ </a:t>
            </a:r>
            <a:r>
              <a:rPr lang="ar-SY" sz="1800" dirty="0" err="1" smtClean="0"/>
              <a:t>او</a:t>
            </a:r>
            <a:r>
              <a:rPr lang="ar-SY" sz="1800" dirty="0" smtClean="0"/>
              <a:t> قطرات بشكل مطر صناعي.</a:t>
            </a:r>
            <a:endParaRPr lang="en-US" sz="1800" dirty="0" smtClean="0"/>
          </a:p>
          <a:p>
            <a:pPr>
              <a:buNone/>
            </a:pPr>
            <a:r>
              <a:rPr lang="ar-SY" sz="1800" dirty="0" smtClean="0"/>
              <a:t>فوائد الطريقة:</a:t>
            </a:r>
            <a:endParaRPr lang="en-US" sz="1800" dirty="0" smtClean="0"/>
          </a:p>
          <a:p>
            <a:pPr>
              <a:buNone/>
            </a:pPr>
            <a:r>
              <a:rPr lang="ar-SY" sz="1800" dirty="0" smtClean="0"/>
              <a:t>1- يمكن استعماله بنجاح في المناطق التي لا يمكن استعمال طرق الري </a:t>
            </a:r>
            <a:r>
              <a:rPr lang="ar-SY" sz="1800" dirty="0" err="1" smtClean="0"/>
              <a:t>الاخرى</a:t>
            </a:r>
            <a:r>
              <a:rPr lang="ar-SY" sz="1800" dirty="0" smtClean="0"/>
              <a:t> بالنظر لعدم استواء التربة فيها.</a:t>
            </a:r>
            <a:endParaRPr lang="en-US" sz="1800" dirty="0" smtClean="0"/>
          </a:p>
          <a:p>
            <a:pPr>
              <a:buNone/>
            </a:pPr>
            <a:r>
              <a:rPr lang="ar-SY" sz="1800" dirty="0" smtClean="0"/>
              <a:t>2- يمكن استعماله في المناطق ذات التربة المسامية.</a:t>
            </a:r>
            <a:endParaRPr lang="en-US" sz="1800" dirty="0" smtClean="0"/>
          </a:p>
          <a:p>
            <a:pPr>
              <a:buNone/>
            </a:pPr>
            <a:r>
              <a:rPr lang="ar-SY" sz="1800" dirty="0" smtClean="0"/>
              <a:t>3-توزيع الماء فيها يكون بصورة جيدة ومتساوية </a:t>
            </a:r>
            <a:r>
              <a:rPr lang="ar-SY" sz="1800" dirty="0" err="1" smtClean="0"/>
              <a:t>اكثر</a:t>
            </a:r>
            <a:r>
              <a:rPr lang="ar-SY" sz="1800" dirty="0" smtClean="0"/>
              <a:t> من الطرق </a:t>
            </a:r>
            <a:r>
              <a:rPr lang="ar-SY" sz="1800" dirty="0" err="1" smtClean="0"/>
              <a:t>الاخرى</a:t>
            </a:r>
            <a:r>
              <a:rPr lang="ar-SY" sz="1800" dirty="0" smtClean="0"/>
              <a:t>.</a:t>
            </a:r>
            <a:endParaRPr lang="en-US" sz="1800" dirty="0" smtClean="0"/>
          </a:p>
          <a:p>
            <a:pPr>
              <a:buNone/>
            </a:pPr>
            <a:r>
              <a:rPr lang="ar-SY" sz="1800" dirty="0" smtClean="0"/>
              <a:t>4- </a:t>
            </a:r>
            <a:r>
              <a:rPr lang="ar-SY" sz="1800" dirty="0" err="1" smtClean="0"/>
              <a:t>ان</a:t>
            </a:r>
            <a:r>
              <a:rPr lang="ar-SY" sz="1800" dirty="0" smtClean="0"/>
              <a:t> كمية الماء المضافة للتربة تكون منتظمة </a:t>
            </a:r>
            <a:r>
              <a:rPr lang="ar-SY" sz="1800" dirty="0" err="1" smtClean="0"/>
              <a:t>اكثر</a:t>
            </a:r>
            <a:r>
              <a:rPr lang="ar-SY" sz="1800" dirty="0" smtClean="0"/>
              <a:t> من بقية طرق الري </a:t>
            </a:r>
            <a:r>
              <a:rPr lang="ar-SY" sz="1800" dirty="0" err="1" smtClean="0"/>
              <a:t>الاخرى</a:t>
            </a:r>
            <a:r>
              <a:rPr lang="ar-SY" sz="1800" dirty="0" smtClean="0"/>
              <a:t>.</a:t>
            </a:r>
            <a:endParaRPr lang="en-US" sz="1800" dirty="0" smtClean="0"/>
          </a:p>
          <a:p>
            <a:pPr>
              <a:buNone/>
            </a:pPr>
            <a:r>
              <a:rPr lang="ar-SY" sz="1800" dirty="0" smtClean="0"/>
              <a:t>5- يمكن بهذه الطريقة </a:t>
            </a:r>
            <a:r>
              <a:rPr lang="ar-SY" sz="1800" dirty="0" err="1" smtClean="0"/>
              <a:t>اضافة</a:t>
            </a:r>
            <a:r>
              <a:rPr lang="ar-SY" sz="1800" dirty="0" smtClean="0"/>
              <a:t> كميات قليلة من الماء </a:t>
            </a:r>
            <a:r>
              <a:rPr lang="ar-SY" sz="1800" dirty="0" err="1" smtClean="0"/>
              <a:t>الى</a:t>
            </a:r>
            <a:r>
              <a:rPr lang="ar-SY" sz="1800" dirty="0" smtClean="0"/>
              <a:t> التربة خاصة عند زراعة الخضراوات ذات الجذور السطحية في التربة لضمن عم ضياع كميات من الماء ولعناصر الغذائية.</a:t>
            </a:r>
            <a:endParaRPr lang="en-US" sz="1800" dirty="0" smtClean="0"/>
          </a:p>
          <a:p>
            <a:pPr>
              <a:buNone/>
            </a:pPr>
            <a:r>
              <a:rPr lang="ar-SY" sz="1800" dirty="0" smtClean="0"/>
              <a:t>مساوئ الري بالرش:</a:t>
            </a:r>
            <a:endParaRPr lang="en-US" sz="1800" dirty="0" smtClean="0"/>
          </a:p>
          <a:p>
            <a:pPr>
              <a:buNone/>
            </a:pPr>
            <a:r>
              <a:rPr lang="ar-SY" sz="1800" dirty="0" smtClean="0"/>
              <a:t>1- الكلفة البدائية تكون عالية.(شراء مضخات </a:t>
            </a:r>
            <a:r>
              <a:rPr lang="ar-SY" sz="1800" dirty="0" err="1" smtClean="0"/>
              <a:t>وانابيب</a:t>
            </a:r>
            <a:r>
              <a:rPr lang="ar-SY" sz="1800" dirty="0" smtClean="0"/>
              <a:t> </a:t>
            </a:r>
            <a:r>
              <a:rPr lang="ar-SY" sz="1800" dirty="0" err="1" smtClean="0"/>
              <a:t>ونوزلات</a:t>
            </a:r>
            <a:r>
              <a:rPr lang="ar-SY" sz="1800" dirty="0" smtClean="0"/>
              <a:t>)</a:t>
            </a:r>
            <a:endParaRPr lang="en-US" sz="1800" dirty="0" smtClean="0"/>
          </a:p>
          <a:p>
            <a:pPr>
              <a:buNone/>
            </a:pPr>
            <a:r>
              <a:rPr lang="ar-SY" sz="1800" dirty="0" smtClean="0"/>
              <a:t>2- كلفة التشغيل والعمل عالية (بالنظر للحاجة </a:t>
            </a:r>
            <a:r>
              <a:rPr lang="ar-SY" sz="1800" dirty="0" err="1" smtClean="0"/>
              <a:t>الى</a:t>
            </a:r>
            <a:r>
              <a:rPr lang="ar-SY" sz="1800" dirty="0" smtClean="0"/>
              <a:t> ضخ الماء تحت الضغط).</a:t>
            </a:r>
            <a:endParaRPr lang="en-US" sz="1800" dirty="0" smtClean="0"/>
          </a:p>
          <a:p>
            <a:pPr>
              <a:buNone/>
            </a:pPr>
            <a:r>
              <a:rPr lang="ar-SY" sz="1800" dirty="0" smtClean="0"/>
              <a:t>3- </a:t>
            </a:r>
            <a:r>
              <a:rPr lang="ar-SY" sz="1800" dirty="0" err="1" smtClean="0"/>
              <a:t>ان</a:t>
            </a:r>
            <a:r>
              <a:rPr lang="ar-SY" sz="1800" dirty="0" smtClean="0"/>
              <a:t> الرياح القوية قد تمنع عملية الري بالنظر لعدم توزيع الماء في الحقل بصورة منتظمة.</a:t>
            </a:r>
            <a:endParaRPr lang="en-US" sz="1800" dirty="0" smtClean="0"/>
          </a:p>
          <a:p>
            <a:pPr>
              <a:buNone/>
            </a:pPr>
            <a:r>
              <a:rPr lang="ar-SY" sz="1800" dirty="0" smtClean="0"/>
              <a:t>4- المشاكل </a:t>
            </a:r>
            <a:r>
              <a:rPr lang="ar-SY" sz="1800" dirty="0" err="1" smtClean="0"/>
              <a:t>المكيانيكية</a:t>
            </a:r>
            <a:r>
              <a:rPr lang="ar-SY" sz="1800" dirty="0" smtClean="0"/>
              <a:t> منها عدم تمكن </a:t>
            </a:r>
            <a:r>
              <a:rPr lang="ar-SY" sz="1800" dirty="0" err="1" smtClean="0"/>
              <a:t>النوزلات</a:t>
            </a:r>
            <a:r>
              <a:rPr lang="ar-SY" sz="1800" dirty="0" smtClean="0"/>
              <a:t> من الدوران </a:t>
            </a:r>
            <a:r>
              <a:rPr lang="ar-SY" sz="1800" dirty="0" err="1" smtClean="0"/>
              <a:t>او</a:t>
            </a:r>
            <a:r>
              <a:rPr lang="ar-SY" sz="1800" dirty="0" smtClean="0"/>
              <a:t> انسداد </a:t>
            </a:r>
            <a:r>
              <a:rPr lang="ar-SY" sz="1800" dirty="0" err="1" smtClean="0"/>
              <a:t>النوزلات</a:t>
            </a:r>
            <a:r>
              <a:rPr lang="ar-SY" sz="1800" dirty="0" smtClean="0"/>
              <a:t>.</a:t>
            </a:r>
            <a:endParaRPr lang="en-US" sz="1800" dirty="0" smtClean="0"/>
          </a:p>
          <a:p>
            <a:pPr>
              <a:buNone/>
            </a:pPr>
            <a:r>
              <a:rPr lang="ar-SY" sz="1800" dirty="0" smtClean="0"/>
              <a:t>5- نقل الأنابيب من محل </a:t>
            </a:r>
            <a:r>
              <a:rPr lang="ar-SY" sz="1800" dirty="0" err="1" smtClean="0"/>
              <a:t>الى</a:t>
            </a:r>
            <a:r>
              <a:rPr lang="ar-SY" sz="1800" dirty="0" smtClean="0"/>
              <a:t> </a:t>
            </a:r>
            <a:r>
              <a:rPr lang="ar-SY" sz="1800" dirty="0" err="1" smtClean="0"/>
              <a:t>اخر</a:t>
            </a:r>
            <a:r>
              <a:rPr lang="ar-SY" sz="1800" dirty="0" smtClean="0"/>
              <a:t> عندما تكون </a:t>
            </a:r>
            <a:r>
              <a:rPr lang="ar-SY" sz="1800" dirty="0" err="1" smtClean="0"/>
              <a:t>الارض</a:t>
            </a:r>
            <a:r>
              <a:rPr lang="ar-SY" sz="1800" dirty="0" smtClean="0"/>
              <a:t> رطبة تسبب كثير من المشاكل.</a:t>
            </a:r>
            <a:endParaRPr lang="en-US" sz="1800" dirty="0" smtClean="0"/>
          </a:p>
          <a:p>
            <a:pPr>
              <a:buNone/>
            </a:pPr>
            <a:r>
              <a:rPr lang="ar-SY" sz="1800" dirty="0" smtClean="0"/>
              <a:t> </a:t>
            </a:r>
            <a:endParaRPr lang="en-US" sz="1800" dirty="0" smtClean="0"/>
          </a:p>
          <a:p>
            <a:pPr>
              <a:buNone/>
            </a:pPr>
            <a:r>
              <a:rPr lang="ar-EG" sz="1800" b="1" dirty="0" smtClean="0"/>
              <a:t>4- الري بالتنقيط </a:t>
            </a:r>
            <a:r>
              <a:rPr lang="en-US" sz="1800" b="1" dirty="0" smtClean="0"/>
              <a:t>Drip irrigation</a:t>
            </a:r>
            <a:r>
              <a:rPr lang="ar-SY" sz="1800" b="1" dirty="0" smtClean="0"/>
              <a:t>:</a:t>
            </a:r>
            <a:endParaRPr lang="en-US" sz="1800" dirty="0" smtClean="0"/>
          </a:p>
          <a:p>
            <a:pPr>
              <a:buNone/>
            </a:pPr>
            <a:r>
              <a:rPr lang="ar-SY" sz="1800" dirty="0" smtClean="0"/>
              <a:t>شاع استخدام هذه الطريقة في </a:t>
            </a:r>
            <a:r>
              <a:rPr lang="ar-SY" sz="1800" dirty="0" err="1" smtClean="0"/>
              <a:t>انتاج</a:t>
            </a:r>
            <a:r>
              <a:rPr lang="ar-SY" sz="1800" dirty="0" smtClean="0"/>
              <a:t> الخضراوات خاصة بالمناطق شبه الاستوائية  والصحراوية حيث تكون كمية المياه محدودة. وتتضمن هذه الطريقة ضخ الماء داخل </a:t>
            </a:r>
            <a:r>
              <a:rPr lang="ar-SY" sz="1800" dirty="0" err="1" smtClean="0"/>
              <a:t>انابيب</a:t>
            </a:r>
            <a:r>
              <a:rPr lang="ar-SY" sz="1800" dirty="0" smtClean="0"/>
              <a:t> تنتهي بفتحات صغيرة الحجم تتصل مباشرة في التربة بجانب جذور النباتات. ومن مزايا هذه الطريقة هي الاقتصاد في كميات مياه الري لكن من مساوئها هو </a:t>
            </a:r>
            <a:r>
              <a:rPr lang="ar-SY" sz="1800" dirty="0" err="1" smtClean="0"/>
              <a:t>ان</a:t>
            </a:r>
            <a:r>
              <a:rPr lang="ar-SY" sz="1800" dirty="0" smtClean="0"/>
              <a:t> تكاليف </a:t>
            </a:r>
            <a:r>
              <a:rPr lang="ar-SY" sz="1800" dirty="0" err="1" smtClean="0"/>
              <a:t>انشائها</a:t>
            </a:r>
            <a:r>
              <a:rPr lang="ar-SY" sz="1800" dirty="0" smtClean="0"/>
              <a:t> عالية وتحتاج </a:t>
            </a:r>
            <a:r>
              <a:rPr lang="ar-SY" sz="1800" dirty="0" err="1" smtClean="0"/>
              <a:t>الى</a:t>
            </a:r>
            <a:r>
              <a:rPr lang="ar-SY" sz="1800" dirty="0" smtClean="0"/>
              <a:t> </a:t>
            </a:r>
            <a:r>
              <a:rPr lang="ar-SY" sz="1800" dirty="0" err="1" smtClean="0"/>
              <a:t>حبرة</a:t>
            </a:r>
            <a:r>
              <a:rPr lang="ar-SY" sz="1800" dirty="0" smtClean="0"/>
              <a:t> لصيانتها.</a:t>
            </a:r>
            <a:endParaRPr lang="en-US" sz="1800" dirty="0" smtClean="0"/>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lnSpcReduction="10000"/>
          </a:bodyPr>
          <a:lstStyle/>
          <a:p>
            <a:pPr>
              <a:buNone/>
            </a:pPr>
            <a:r>
              <a:rPr lang="ar-EG" sz="1600" dirty="0" smtClean="0"/>
              <a:t> </a:t>
            </a:r>
            <a:r>
              <a:rPr lang="ar-SY" sz="1200" b="1" dirty="0" smtClean="0"/>
              <a:t> </a:t>
            </a:r>
            <a:endParaRPr lang="en-US" sz="1200" dirty="0" smtClean="0"/>
          </a:p>
          <a:p>
            <a:pPr>
              <a:buNone/>
            </a:pPr>
            <a:r>
              <a:rPr lang="en-US" sz="1800" b="1" dirty="0" smtClean="0"/>
              <a:t> </a:t>
            </a:r>
            <a:endParaRPr lang="en-US" sz="1800" dirty="0" smtClean="0"/>
          </a:p>
          <a:p>
            <a:pPr lvl="0">
              <a:buNone/>
            </a:pPr>
            <a:r>
              <a:rPr lang="ar-SY" sz="1800" b="1" dirty="0" smtClean="0"/>
              <a:t>المحاضرة السادسة (تسميد محاصيل الخضراوات ) </a:t>
            </a:r>
            <a:r>
              <a:rPr lang="en-US" sz="1800" b="1" dirty="0" smtClean="0"/>
              <a:t>Vegetable fertilization</a:t>
            </a:r>
            <a:endParaRPr lang="en-US" sz="1800" dirty="0" smtClean="0"/>
          </a:p>
          <a:p>
            <a:pPr>
              <a:buNone/>
            </a:pPr>
            <a:r>
              <a:rPr lang="ar-SY" sz="1800" dirty="0" smtClean="0"/>
              <a:t>تعتبر الخضراوات من النباتات المجهدة للتربة خصوصاً </a:t>
            </a:r>
            <a:r>
              <a:rPr lang="ar-SY" sz="1800" dirty="0" err="1" smtClean="0"/>
              <a:t>ان</a:t>
            </a:r>
            <a:r>
              <a:rPr lang="ar-SY" sz="1800" dirty="0" smtClean="0"/>
              <a:t> اغلبها قصير العمر وسريعة النضج لذلك </a:t>
            </a:r>
            <a:r>
              <a:rPr lang="ar-SY" sz="1800" dirty="0" err="1" smtClean="0"/>
              <a:t>اصبح</a:t>
            </a:r>
            <a:r>
              <a:rPr lang="ar-SY" sz="1800" dirty="0" smtClean="0"/>
              <a:t> لزاماً على مزارعي الخضراوات يضيفوا كميات مناسبة من </a:t>
            </a:r>
            <a:r>
              <a:rPr lang="ar-SY" sz="1800" dirty="0" err="1" smtClean="0"/>
              <a:t>الاسمدة</a:t>
            </a:r>
            <a:r>
              <a:rPr lang="ar-SY" sz="1800" dirty="0" smtClean="0"/>
              <a:t> القابلة للذوبان والامتصاص من قبل النباتات لغرض زيادة </a:t>
            </a:r>
            <a:r>
              <a:rPr lang="ar-SY" sz="1800" dirty="0" err="1" smtClean="0"/>
              <a:t>الانتاج</a:t>
            </a:r>
            <a:r>
              <a:rPr lang="ar-SY" sz="1800" dirty="0" smtClean="0"/>
              <a:t> كمياً وتحسينه نوعياً وللمحافظة على خصوبة التربة.                                                                                      </a:t>
            </a:r>
            <a:endParaRPr lang="en-US" sz="1800" dirty="0" smtClean="0"/>
          </a:p>
          <a:p>
            <a:pPr>
              <a:buNone/>
            </a:pPr>
            <a:r>
              <a:rPr lang="ar-SY" sz="1800" dirty="0" err="1" smtClean="0"/>
              <a:t>ان</a:t>
            </a:r>
            <a:r>
              <a:rPr lang="ar-SY" sz="1800" dirty="0" smtClean="0"/>
              <a:t> التسميد يعني </a:t>
            </a:r>
            <a:r>
              <a:rPr lang="ar-SY" sz="1800" dirty="0" err="1" smtClean="0"/>
              <a:t>اضافة</a:t>
            </a:r>
            <a:r>
              <a:rPr lang="ar-SY" sz="1800" dirty="0" smtClean="0"/>
              <a:t> العناصر الغذائية بهيئة  مركبات </a:t>
            </a:r>
            <a:r>
              <a:rPr lang="ar-SY" sz="1800" dirty="0" err="1" smtClean="0"/>
              <a:t>او</a:t>
            </a:r>
            <a:r>
              <a:rPr lang="ar-SY" sz="1800" dirty="0" smtClean="0"/>
              <a:t> </a:t>
            </a:r>
            <a:r>
              <a:rPr lang="ar-SY" sz="1800" dirty="0" err="1" smtClean="0"/>
              <a:t>املاح</a:t>
            </a:r>
            <a:r>
              <a:rPr lang="ar-SY" sz="1800" dirty="0" smtClean="0"/>
              <a:t> </a:t>
            </a:r>
            <a:r>
              <a:rPr lang="ar-SY" sz="1800" dirty="0" err="1" smtClean="0"/>
              <a:t>الى</a:t>
            </a:r>
            <a:r>
              <a:rPr lang="ar-SY" sz="1800" dirty="0" smtClean="0"/>
              <a:t> التربة وهو </a:t>
            </a:r>
            <a:r>
              <a:rPr lang="ar-SY" sz="1800" dirty="0" err="1" smtClean="0"/>
              <a:t>كأحدى</a:t>
            </a:r>
            <a:r>
              <a:rPr lang="ar-SY" sz="1800" dirty="0" smtClean="0"/>
              <a:t> العمليات الزراعية الرئيسية الضرورية للحصول على </a:t>
            </a:r>
            <a:r>
              <a:rPr lang="ar-SY" sz="1800" dirty="0" err="1" smtClean="0"/>
              <a:t>الانتاج</a:t>
            </a:r>
            <a:r>
              <a:rPr lang="ar-SY" sz="1800" dirty="0" smtClean="0"/>
              <a:t> </a:t>
            </a:r>
            <a:r>
              <a:rPr lang="ar-SY" sz="1800" dirty="0" err="1" smtClean="0"/>
              <a:t>الامثل</a:t>
            </a:r>
            <a:r>
              <a:rPr lang="ar-SY" sz="1800" dirty="0" smtClean="0"/>
              <a:t>.                          </a:t>
            </a:r>
            <a:endParaRPr lang="en-US" sz="1800" dirty="0" smtClean="0"/>
          </a:p>
          <a:p>
            <a:pPr>
              <a:buNone/>
            </a:pPr>
            <a:r>
              <a:rPr lang="ar-EG" sz="1800" dirty="0" smtClean="0"/>
              <a:t>ولقد وجد </a:t>
            </a:r>
            <a:r>
              <a:rPr lang="ar-EG" sz="1800" dirty="0" err="1" smtClean="0"/>
              <a:t>ان</a:t>
            </a:r>
            <a:r>
              <a:rPr lang="ar-EG" sz="1800" dirty="0" smtClean="0"/>
              <a:t> </a:t>
            </a:r>
            <a:r>
              <a:rPr lang="ar-EG" sz="1800" dirty="0" err="1" smtClean="0"/>
              <a:t>الاسمدة</a:t>
            </a:r>
            <a:r>
              <a:rPr lang="ar-EG" sz="1800" dirty="0" smtClean="0"/>
              <a:t> تؤثر على المحاصيل الخضرية في النواحي التالية:</a:t>
            </a:r>
            <a:endParaRPr lang="en-US" sz="1800" dirty="0" smtClean="0"/>
          </a:p>
          <a:p>
            <a:pPr lvl="0"/>
            <a:r>
              <a:rPr lang="ar-SY" sz="1800" dirty="0" smtClean="0"/>
              <a:t>تزيد </a:t>
            </a:r>
            <a:r>
              <a:rPr lang="ar-SY" sz="1800" dirty="0" err="1" smtClean="0"/>
              <a:t>الانتاج</a:t>
            </a:r>
            <a:r>
              <a:rPr lang="ar-SY" sz="1800" dirty="0" smtClean="0"/>
              <a:t> الكلي للخضراوات.</a:t>
            </a:r>
            <a:endParaRPr lang="en-US" sz="1800" dirty="0" smtClean="0"/>
          </a:p>
          <a:p>
            <a:pPr lvl="0"/>
            <a:r>
              <a:rPr lang="en-US" sz="1800" b="1" dirty="0" smtClean="0"/>
              <a:t> </a:t>
            </a:r>
            <a:r>
              <a:rPr lang="ar-SY" sz="1800" dirty="0" smtClean="0"/>
              <a:t>تؤثر بعض </a:t>
            </a:r>
            <a:r>
              <a:rPr lang="ar-SY" sz="1800" dirty="0" err="1" smtClean="0"/>
              <a:t>الاسمدة</a:t>
            </a:r>
            <a:r>
              <a:rPr lang="ar-SY" sz="1800" dirty="0" smtClean="0"/>
              <a:t> لاسيما الفوسفاتية في وقت النضج فتسبب تبكير النضج لبعض الخضراوات مثل </a:t>
            </a:r>
            <a:r>
              <a:rPr lang="ar-SY" sz="1800" dirty="0" err="1" smtClean="0"/>
              <a:t>الطماطة</a:t>
            </a:r>
            <a:r>
              <a:rPr lang="ar-SY" sz="1800" dirty="0" smtClean="0"/>
              <a:t> والخيار والرقي.</a:t>
            </a:r>
            <a:endParaRPr lang="en-US" sz="1800" dirty="0" smtClean="0"/>
          </a:p>
          <a:p>
            <a:pPr lvl="0"/>
            <a:r>
              <a:rPr lang="ar-SY" sz="1800" dirty="0" smtClean="0"/>
              <a:t>تحسن نوعية الخضراوات فقد تزيد كمية المواد الصلبة والبروتينات والسكريات.</a:t>
            </a:r>
            <a:endParaRPr lang="en-US" sz="1800" dirty="0" smtClean="0"/>
          </a:p>
          <a:p>
            <a:pPr lvl="0">
              <a:buNone/>
            </a:pPr>
            <a:r>
              <a:rPr lang="ar-SY" sz="1800" b="1" dirty="0" smtClean="0"/>
              <a:t>العناصر الغذائية (المعدنية):</a:t>
            </a:r>
            <a:endParaRPr lang="en-US" sz="1800" dirty="0" smtClean="0"/>
          </a:p>
          <a:p>
            <a:pPr>
              <a:buNone/>
            </a:pPr>
            <a:r>
              <a:rPr lang="ar-SY" sz="1800" dirty="0" smtClean="0"/>
              <a:t>يحتاج النبات </a:t>
            </a:r>
            <a:r>
              <a:rPr lang="ar-SY" sz="1800" dirty="0" err="1" smtClean="0"/>
              <a:t>الى</a:t>
            </a:r>
            <a:r>
              <a:rPr lang="ar-SY" sz="1800" dirty="0" smtClean="0"/>
              <a:t> العديد من العناصر الغذائية اللازم توفرها لأجل نمو النبات وتكاثره وهذه العناصر هي:</a:t>
            </a:r>
            <a:endParaRPr lang="en-US" sz="1800" dirty="0" smtClean="0"/>
          </a:p>
          <a:p>
            <a:pPr>
              <a:buNone/>
            </a:pPr>
            <a:r>
              <a:rPr lang="ar-SY" sz="1800" dirty="0" smtClean="0"/>
              <a:t>1- المغذيات الكبرى : التي يحتاجها بكميات كبيرة وتشمل الكربون يوجد بشكل </a:t>
            </a:r>
            <a:r>
              <a:rPr lang="en-US" sz="1800" dirty="0" smtClean="0"/>
              <a:t>Co</a:t>
            </a:r>
            <a:r>
              <a:rPr lang="en-US" sz="1800" baseline="-25000" dirty="0" smtClean="0"/>
              <a:t>2   </a:t>
            </a:r>
            <a:r>
              <a:rPr lang="ar-SY" sz="1800" dirty="0" smtClean="0"/>
              <a:t>والهيدروجين </a:t>
            </a:r>
            <a:r>
              <a:rPr lang="ar-SY" sz="1800" dirty="0" err="1" smtClean="0"/>
              <a:t>والاوكسجين</a:t>
            </a:r>
            <a:r>
              <a:rPr lang="ar-SY" sz="1800" dirty="0" smtClean="0"/>
              <a:t> يؤخذان من الماء والنتروجين </a:t>
            </a:r>
            <a:r>
              <a:rPr lang="ar-SY" sz="1800" dirty="0" err="1" smtClean="0"/>
              <a:t>والفوسفور</a:t>
            </a:r>
            <a:r>
              <a:rPr lang="ar-SY" sz="1800" dirty="0" smtClean="0"/>
              <a:t> </a:t>
            </a:r>
            <a:r>
              <a:rPr lang="ar-SY" sz="1800" dirty="0" err="1" smtClean="0"/>
              <a:t>والبوتاسيوم</a:t>
            </a:r>
            <a:r>
              <a:rPr lang="ar-SY" sz="1800" dirty="0" smtClean="0"/>
              <a:t> والكبريت والكالسيوم </a:t>
            </a:r>
            <a:r>
              <a:rPr lang="ar-SY" sz="1800" dirty="0" err="1" smtClean="0"/>
              <a:t>والمغنسيوم</a:t>
            </a:r>
            <a:r>
              <a:rPr lang="ar-SY" sz="1800" dirty="0" smtClean="0"/>
              <a:t>.</a:t>
            </a:r>
            <a:endParaRPr lang="en-US" sz="1800" dirty="0" smtClean="0"/>
          </a:p>
          <a:p>
            <a:pPr>
              <a:buNone/>
            </a:pPr>
            <a:r>
              <a:rPr lang="ar-SY" sz="1800" dirty="0" smtClean="0"/>
              <a:t>2- المغذيات الصغرى : وتشمل الحديد </a:t>
            </a:r>
            <a:r>
              <a:rPr lang="ar-SY" sz="1800" dirty="0" err="1" smtClean="0"/>
              <a:t>والمنغنيز</a:t>
            </a:r>
            <a:r>
              <a:rPr lang="ar-SY" sz="1800" dirty="0" smtClean="0"/>
              <a:t> </a:t>
            </a:r>
            <a:r>
              <a:rPr lang="ar-SY" sz="1800" dirty="0" err="1" smtClean="0"/>
              <a:t>والبورون</a:t>
            </a:r>
            <a:r>
              <a:rPr lang="ar-SY" sz="1800" dirty="0" smtClean="0"/>
              <a:t> وزنك والنحاس </a:t>
            </a:r>
            <a:r>
              <a:rPr lang="ar-SY" sz="1800" dirty="0" err="1" smtClean="0"/>
              <a:t>والكلور</a:t>
            </a:r>
            <a:r>
              <a:rPr lang="ar-SY" sz="1800" dirty="0" smtClean="0"/>
              <a:t> </a:t>
            </a:r>
            <a:r>
              <a:rPr lang="ar-SY" sz="1800" dirty="0" err="1" smtClean="0"/>
              <a:t>والكوبلت</a:t>
            </a:r>
            <a:r>
              <a:rPr lang="ar-SY" sz="1800" dirty="0" smtClean="0"/>
              <a:t> وقد توجد بعض العناصر غير الضرورية كالصوديوم السليكون </a:t>
            </a:r>
            <a:r>
              <a:rPr lang="ar-SY" sz="1200" dirty="0" smtClean="0"/>
              <a:t>وغيرها.</a:t>
            </a:r>
            <a:endParaRPr lang="en-US" sz="1200" dirty="0" smtClean="0"/>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pPr lvl="0">
              <a:buNone/>
            </a:pPr>
            <a:r>
              <a:rPr lang="ar-SY" sz="1600" b="1" dirty="0" err="1" smtClean="0"/>
              <a:t>انواع</a:t>
            </a:r>
            <a:r>
              <a:rPr lang="ar-SY" sz="1600" b="1" dirty="0" smtClean="0"/>
              <a:t> </a:t>
            </a:r>
            <a:r>
              <a:rPr lang="ar-SY" sz="1600" b="1" dirty="0" err="1" smtClean="0"/>
              <a:t>الاسمدة</a:t>
            </a:r>
            <a:r>
              <a:rPr lang="ar-SY" sz="1600" b="1" dirty="0" smtClean="0"/>
              <a:t>: تقسم </a:t>
            </a:r>
            <a:r>
              <a:rPr lang="ar-SY" sz="1600" b="1" dirty="0" err="1" smtClean="0"/>
              <a:t>الاسمدة</a:t>
            </a:r>
            <a:r>
              <a:rPr lang="ar-SY" sz="1600" b="1" dirty="0" smtClean="0"/>
              <a:t> </a:t>
            </a:r>
            <a:r>
              <a:rPr lang="ar-SY" sz="1600" b="1" dirty="0" err="1" smtClean="0"/>
              <a:t>الى</a:t>
            </a:r>
            <a:r>
              <a:rPr lang="ar-SY" sz="1600" b="1" dirty="0" smtClean="0"/>
              <a:t> قسمين رئيسين هما</a:t>
            </a:r>
            <a:endParaRPr lang="en-US" sz="1600" dirty="0" smtClean="0"/>
          </a:p>
          <a:p>
            <a:pPr lvl="0"/>
            <a:r>
              <a:rPr lang="ar-SY" sz="1600" dirty="0" err="1" smtClean="0"/>
              <a:t>الاسمدة</a:t>
            </a:r>
            <a:r>
              <a:rPr lang="ar-SY" sz="1600" dirty="0" smtClean="0"/>
              <a:t> العضوية </a:t>
            </a:r>
            <a:r>
              <a:rPr lang="en-US" sz="1600" dirty="0" smtClean="0"/>
              <a:t>Organic manures</a:t>
            </a:r>
          </a:p>
          <a:p>
            <a:pPr>
              <a:buNone/>
            </a:pPr>
            <a:r>
              <a:rPr lang="ar-SY" sz="1600" dirty="0" smtClean="0"/>
              <a:t>وتشمل المواد التي هي من مصدر حيواني </a:t>
            </a:r>
            <a:r>
              <a:rPr lang="ar-SY" sz="1600" dirty="0" err="1" smtClean="0"/>
              <a:t>او</a:t>
            </a:r>
            <a:r>
              <a:rPr lang="ar-SY" sz="1600" dirty="0" smtClean="0"/>
              <a:t> نباتي وتمتاز عموماً باحتوائها على المواد العضوية اللازمة لتحسين خواص التربة الطبيعية فتزداد قدرة التربة على امتصاص الماء والاحتفاظ </a:t>
            </a:r>
            <a:r>
              <a:rPr lang="ar-SY" sz="1600" dirty="0" err="1" smtClean="0"/>
              <a:t>به</a:t>
            </a:r>
            <a:r>
              <a:rPr lang="ar-SY" sz="1600" dirty="0" smtClean="0"/>
              <a:t> علاوة على احتوائها على بعض العناصر الغذائية اللازمة لنمو النبات كما </a:t>
            </a:r>
            <a:r>
              <a:rPr lang="ar-SY" sz="1600" dirty="0" err="1" smtClean="0"/>
              <a:t>ان</a:t>
            </a:r>
            <a:r>
              <a:rPr lang="ar-SY" sz="1600" dirty="0" smtClean="0"/>
              <a:t> بعض </a:t>
            </a:r>
            <a:r>
              <a:rPr lang="ar-SY" sz="1600" dirty="0" err="1" smtClean="0"/>
              <a:t>الاسمدة</a:t>
            </a:r>
            <a:r>
              <a:rPr lang="ar-SY" sz="1600" dirty="0" smtClean="0"/>
              <a:t> العضوية تحتوي على </a:t>
            </a:r>
            <a:r>
              <a:rPr lang="ar-SY" sz="1600" dirty="0" err="1" smtClean="0"/>
              <a:t>احياء</a:t>
            </a:r>
            <a:r>
              <a:rPr lang="ar-SY" sz="1600" dirty="0" smtClean="0"/>
              <a:t> دقيقة مفيدة للتربة تجعل العناصر القليلة الذوبان قابلة للامتصاص من قبل جذور النبات.</a:t>
            </a:r>
            <a:endParaRPr lang="en-US" sz="1600" dirty="0" smtClean="0"/>
          </a:p>
          <a:p>
            <a:pPr>
              <a:buNone/>
            </a:pPr>
            <a:r>
              <a:rPr lang="ar-SY" sz="1600" dirty="0" smtClean="0"/>
              <a:t>وتقسم </a:t>
            </a:r>
            <a:r>
              <a:rPr lang="ar-SY" sz="1600" dirty="0" err="1" smtClean="0"/>
              <a:t>الى</a:t>
            </a:r>
            <a:r>
              <a:rPr lang="ar-SY" sz="1600" dirty="0" smtClean="0"/>
              <a:t>:</a:t>
            </a:r>
            <a:endParaRPr lang="en-US" sz="1600" dirty="0" smtClean="0"/>
          </a:p>
          <a:p>
            <a:pPr lvl="0">
              <a:buNone/>
            </a:pPr>
            <a:r>
              <a:rPr lang="ar-SY" sz="1600" b="1" dirty="0" err="1" smtClean="0"/>
              <a:t>الاسمدة</a:t>
            </a:r>
            <a:r>
              <a:rPr lang="ar-SY" sz="1600" b="1" dirty="0" smtClean="0"/>
              <a:t> الحيوانية </a:t>
            </a:r>
            <a:r>
              <a:rPr lang="en-US" sz="1600" b="1" dirty="0" smtClean="0"/>
              <a:t>Animal manures</a:t>
            </a:r>
            <a:endParaRPr lang="en-US" sz="1600" dirty="0" smtClean="0"/>
          </a:p>
          <a:p>
            <a:pPr>
              <a:buNone/>
            </a:pPr>
            <a:r>
              <a:rPr lang="ar-SY" sz="1600" dirty="0" smtClean="0"/>
              <a:t>تستعمل </a:t>
            </a:r>
            <a:r>
              <a:rPr lang="ar-SY" sz="1600" dirty="0" err="1" smtClean="0"/>
              <a:t>الاسمدة</a:t>
            </a:r>
            <a:r>
              <a:rPr lang="ar-SY" sz="1600" dirty="0" smtClean="0"/>
              <a:t> الحيوانية في حالة :</a:t>
            </a:r>
            <a:endParaRPr lang="en-US" sz="1600" dirty="0" smtClean="0"/>
          </a:p>
          <a:p>
            <a:pPr lvl="0"/>
            <a:r>
              <a:rPr lang="ar-SY" sz="1600" dirty="0" err="1" smtClean="0"/>
              <a:t>اتباع</a:t>
            </a:r>
            <a:r>
              <a:rPr lang="ar-SY" sz="1600" dirty="0" smtClean="0"/>
              <a:t> دورة زراعية تدخل فيها المحاصيل المحسنة وتستعمل </a:t>
            </a:r>
            <a:r>
              <a:rPr lang="ar-SY" sz="1600" dirty="0" err="1" smtClean="0"/>
              <a:t>الاسمدة</a:t>
            </a:r>
            <a:r>
              <a:rPr lang="ar-SY" sz="1600" dirty="0" smtClean="0"/>
              <a:t> الحيوانية والكيماوية للمحافظة على خصوبة التربة.</a:t>
            </a:r>
            <a:endParaRPr lang="en-US" sz="1600" dirty="0" smtClean="0"/>
          </a:p>
          <a:p>
            <a:pPr lvl="0"/>
            <a:r>
              <a:rPr lang="ar-SY" sz="1600" dirty="0" smtClean="0"/>
              <a:t>تستعمل </a:t>
            </a:r>
            <a:r>
              <a:rPr lang="ar-SY" sz="1600" dirty="0" err="1" smtClean="0"/>
              <a:t>الاسمدة</a:t>
            </a:r>
            <a:r>
              <a:rPr lang="ar-SY" sz="1600" dirty="0" smtClean="0"/>
              <a:t> الحيوانية في تحسين خواص التربة غير </a:t>
            </a:r>
            <a:r>
              <a:rPr lang="ar-SY" sz="1600" dirty="0" err="1" smtClean="0"/>
              <a:t>المزيجية</a:t>
            </a:r>
            <a:r>
              <a:rPr lang="ar-SY" sz="1600" dirty="0" smtClean="0"/>
              <a:t> (الكيماوية </a:t>
            </a:r>
            <a:r>
              <a:rPr lang="ar-SY" sz="1600" dirty="0" err="1" smtClean="0"/>
              <a:t>والفيزياوية</a:t>
            </a:r>
            <a:r>
              <a:rPr lang="ar-SY" sz="1600" dirty="0" smtClean="0"/>
              <a:t>) كالترب الطينية والرملية.</a:t>
            </a:r>
            <a:endParaRPr lang="en-US" sz="1600" dirty="0" smtClean="0"/>
          </a:p>
          <a:p>
            <a:r>
              <a:rPr lang="ar-SY" sz="1600" dirty="0" smtClean="0"/>
              <a:t>نوعية هذه </a:t>
            </a:r>
            <a:r>
              <a:rPr lang="ar-SY" sz="1600" dirty="0" err="1" smtClean="0"/>
              <a:t>الاسمدة</a:t>
            </a:r>
            <a:r>
              <a:rPr lang="ar-SY" sz="1600" dirty="0" smtClean="0"/>
              <a:t> تختلف باختلاف (نوع الحيوان – عمره – نوع الغذاء الذي يتغذى عليه الحيوان).</a:t>
            </a:r>
            <a:endParaRPr lang="en-US" sz="1600" dirty="0" smtClean="0"/>
          </a:p>
          <a:p>
            <a:r>
              <a:rPr lang="ar-SY" sz="1600" dirty="0" err="1" smtClean="0"/>
              <a:t>اما</a:t>
            </a:r>
            <a:r>
              <a:rPr lang="ar-SY" sz="1600" dirty="0" smtClean="0"/>
              <a:t> طريقة </a:t>
            </a:r>
            <a:r>
              <a:rPr lang="ar-SY" sz="1600" dirty="0" err="1" smtClean="0"/>
              <a:t>اضافته</a:t>
            </a:r>
            <a:r>
              <a:rPr lang="ar-SY" sz="1600" dirty="0" smtClean="0"/>
              <a:t> فتوصف بنثر السماد قبل </a:t>
            </a:r>
            <a:r>
              <a:rPr lang="ar-SY" sz="1600" dirty="0" err="1" smtClean="0"/>
              <a:t>الحراثة</a:t>
            </a:r>
            <a:r>
              <a:rPr lang="ar-SY" sz="1600" dirty="0" smtClean="0"/>
              <a:t> ثم تحرث التربة لكي يمزج السماد مع دقائق التربة وتقدر كمية السماد الحيواني بحوالي 5-10 طن / </a:t>
            </a:r>
            <a:r>
              <a:rPr lang="ar-SY" sz="1600" dirty="0" err="1" smtClean="0"/>
              <a:t>دونم</a:t>
            </a:r>
            <a:r>
              <a:rPr lang="ar-SY" sz="1600" dirty="0" smtClean="0"/>
              <a:t>.</a:t>
            </a:r>
            <a:endParaRPr lang="en-US" sz="1600" dirty="0" smtClean="0"/>
          </a:p>
          <a:p>
            <a:pPr lvl="0">
              <a:buNone/>
            </a:pPr>
            <a:r>
              <a:rPr lang="ar-SY" sz="1600" b="1" dirty="0" err="1" smtClean="0"/>
              <a:t>الاسمدة</a:t>
            </a:r>
            <a:r>
              <a:rPr lang="ar-SY" sz="1600" b="1" dirty="0" smtClean="0"/>
              <a:t> النباتية:</a:t>
            </a:r>
            <a:r>
              <a:rPr lang="ar-SY" sz="1600" dirty="0" smtClean="0"/>
              <a:t> وهي عبارة عن المخلفات الصناعية مثل كسبه بذور الخروع والسمسم والقطن وكذلك </a:t>
            </a:r>
            <a:r>
              <a:rPr lang="ar-SY" sz="1600" dirty="0" err="1" smtClean="0"/>
              <a:t>الاسمدة</a:t>
            </a:r>
            <a:r>
              <a:rPr lang="ar-SY" sz="1600" dirty="0" smtClean="0"/>
              <a:t> الخضراء </a:t>
            </a:r>
            <a:r>
              <a:rPr lang="en-US" sz="1600" dirty="0" smtClean="0"/>
              <a:t>Green manures</a:t>
            </a:r>
            <a:r>
              <a:rPr lang="ar-SY" sz="1600" dirty="0" smtClean="0"/>
              <a:t> وهي المحاصيل التي تزرع لغرض تحسين خواص التربة الطينية والكيماوية .</a:t>
            </a:r>
            <a:endParaRPr lang="en-US" sz="1600" dirty="0" smtClean="0"/>
          </a:p>
          <a:p>
            <a:pPr lvl="0">
              <a:buNone/>
            </a:pPr>
            <a:r>
              <a:rPr lang="ar-SY" sz="1600" dirty="0" smtClean="0"/>
              <a:t>فوائد المحاصيل المحسنة للتربة هي:</a:t>
            </a:r>
            <a:endParaRPr lang="en-US" sz="1600" dirty="0" smtClean="0"/>
          </a:p>
          <a:p>
            <a:pPr lvl="0"/>
            <a:r>
              <a:rPr lang="ar-SY" sz="1600" dirty="0" smtClean="0"/>
              <a:t>زيادة المادة العضوية في التربة والتي تحفظ الماء وتزيد فعالية </a:t>
            </a:r>
            <a:r>
              <a:rPr lang="ar-SY" sz="1600" dirty="0" err="1" smtClean="0"/>
              <a:t>الاحياء</a:t>
            </a:r>
            <a:r>
              <a:rPr lang="ar-SY" sz="1600" dirty="0" smtClean="0"/>
              <a:t> الدقيقة المفيدة في التربة.</a:t>
            </a:r>
            <a:endParaRPr lang="en-US" sz="1600" dirty="0" smtClean="0"/>
          </a:p>
          <a:p>
            <a:pPr lvl="0"/>
            <a:r>
              <a:rPr lang="ar-SY" sz="1600" dirty="0" smtClean="0"/>
              <a:t>زيادة كمية النتروجين في التربة (محاصيل </a:t>
            </a:r>
            <a:r>
              <a:rPr lang="ar-SY" sz="1600" dirty="0" err="1" smtClean="0"/>
              <a:t>بقولية</a:t>
            </a:r>
            <a:r>
              <a:rPr lang="ar-SY" sz="1600" dirty="0" smtClean="0"/>
              <a:t>).</a:t>
            </a:r>
            <a:endParaRPr lang="en-US" sz="1600" dirty="0" smtClean="0"/>
          </a:p>
          <a:p>
            <a:pPr lvl="0"/>
            <a:r>
              <a:rPr lang="ar-SY" sz="1600" dirty="0" smtClean="0"/>
              <a:t>تساعد المحاصيل المحسنة على نقل العناصر الغذائية من تحت لتربة السطحية وبهذا تصبح متوفرة للنبات.</a:t>
            </a:r>
            <a:endParaRPr lang="en-US" sz="1600" dirty="0" smtClean="0"/>
          </a:p>
          <a:p>
            <a:pPr lvl="0"/>
            <a:r>
              <a:rPr lang="ar-SY" sz="1600" dirty="0" smtClean="0"/>
              <a:t>تزداد كمية </a:t>
            </a:r>
            <a:r>
              <a:rPr lang="en-US" sz="1600" dirty="0" smtClean="0"/>
              <a:t>Co</a:t>
            </a:r>
            <a:r>
              <a:rPr lang="en-US" sz="1600" baseline="-25000" dirty="0" smtClean="0"/>
              <a:t>2</a:t>
            </a:r>
            <a:r>
              <a:rPr lang="en-US" sz="1600" dirty="0" smtClean="0"/>
              <a:t> </a:t>
            </a:r>
            <a:r>
              <a:rPr lang="ar-SY" sz="1600" dirty="0" smtClean="0"/>
              <a:t>الذي يجعل وسط التربة </a:t>
            </a:r>
            <a:r>
              <a:rPr lang="ar-SY" sz="1600" dirty="0" err="1" smtClean="0"/>
              <a:t>حامضياً</a:t>
            </a:r>
            <a:r>
              <a:rPr lang="ar-SY" sz="1600" dirty="0" smtClean="0"/>
              <a:t>.</a:t>
            </a:r>
            <a:endParaRPr lang="en-US" sz="1600" dirty="0" smtClean="0"/>
          </a:p>
          <a:p>
            <a:pPr lvl="0"/>
            <a:r>
              <a:rPr lang="ar-SY" sz="1600" dirty="0" smtClean="0"/>
              <a:t>تقلل المحاصيل المحسنة من تعرية التربة وخصوصاً </a:t>
            </a:r>
            <a:r>
              <a:rPr lang="ar-SY" sz="1600" dirty="0" err="1" smtClean="0"/>
              <a:t>الاراضي</a:t>
            </a:r>
            <a:r>
              <a:rPr lang="ar-SY" sz="1600" dirty="0" smtClean="0"/>
              <a:t> الرملية. </a:t>
            </a:r>
            <a:r>
              <a:rPr lang="ar-SY" sz="1600" dirty="0" err="1" smtClean="0"/>
              <a:t>اشهر</a:t>
            </a:r>
            <a:r>
              <a:rPr lang="ar-SY" sz="1600" dirty="0" smtClean="0"/>
              <a:t> المحاصيل(شوفان, شعير, </a:t>
            </a:r>
            <a:r>
              <a:rPr lang="ar-SY" sz="1600" dirty="0" err="1" smtClean="0"/>
              <a:t>شلغم</a:t>
            </a:r>
            <a:r>
              <a:rPr lang="ar-SY" sz="1600" dirty="0" smtClean="0"/>
              <a:t>).</a:t>
            </a:r>
            <a:endParaRPr lang="en-US" sz="1600" dirty="0" smtClean="0"/>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pPr lvl="0">
              <a:buNone/>
            </a:pPr>
            <a:r>
              <a:rPr lang="ar-SY" sz="1600" b="1" dirty="0" err="1" smtClean="0"/>
              <a:t>الاسمدة</a:t>
            </a:r>
            <a:r>
              <a:rPr lang="ar-SY" sz="1600" b="1" dirty="0" smtClean="0"/>
              <a:t> الكيماوية </a:t>
            </a:r>
            <a:r>
              <a:rPr lang="ar-SY" sz="1600" b="1" dirty="0" err="1" smtClean="0"/>
              <a:t>او</a:t>
            </a:r>
            <a:r>
              <a:rPr lang="ar-SY" sz="1600" b="1" dirty="0" smtClean="0"/>
              <a:t> التجارية </a:t>
            </a:r>
            <a:r>
              <a:rPr lang="en-US" sz="1600" b="1" dirty="0" smtClean="0"/>
              <a:t>Commercial fertilization</a:t>
            </a:r>
            <a:r>
              <a:rPr lang="ar-SY" sz="1600" b="1" dirty="0" smtClean="0"/>
              <a:t>:</a:t>
            </a:r>
            <a:endParaRPr lang="en-US" sz="1600" dirty="0" smtClean="0"/>
          </a:p>
          <a:p>
            <a:pPr>
              <a:buNone/>
            </a:pPr>
            <a:r>
              <a:rPr lang="ar-SY" sz="1600" dirty="0" smtClean="0"/>
              <a:t>وهي عبارة عن مركبات كيماوية تحضر صناعياً وتقسم </a:t>
            </a:r>
            <a:r>
              <a:rPr lang="ar-SY" sz="1600" dirty="0" err="1" smtClean="0"/>
              <a:t>الى</a:t>
            </a:r>
            <a:r>
              <a:rPr lang="ar-SY" sz="1600" dirty="0" smtClean="0"/>
              <a:t> </a:t>
            </a:r>
            <a:r>
              <a:rPr lang="ar-SY" sz="1600" dirty="0" err="1" smtClean="0"/>
              <a:t>اسمدة</a:t>
            </a:r>
            <a:r>
              <a:rPr lang="ar-SY" sz="1600" dirty="0" smtClean="0"/>
              <a:t> بسيطة وهي التي تحتوي على عنصر مغذي واحد مثل سماد </a:t>
            </a:r>
            <a:r>
              <a:rPr lang="ar-SY" sz="1600" dirty="0" err="1" smtClean="0"/>
              <a:t>نترات</a:t>
            </a:r>
            <a:r>
              <a:rPr lang="ar-SY" sz="1600" dirty="0" smtClean="0"/>
              <a:t> الصوديوم </a:t>
            </a:r>
            <a:r>
              <a:rPr lang="ar-SY" sz="1600" dirty="0" err="1" smtClean="0"/>
              <a:t>واسمدة</a:t>
            </a:r>
            <a:r>
              <a:rPr lang="ar-SY" sz="1600" dirty="0" smtClean="0"/>
              <a:t> مركبة وهي التي تحتوي على </a:t>
            </a:r>
            <a:r>
              <a:rPr lang="ar-SY" sz="1600" dirty="0" err="1" smtClean="0"/>
              <a:t>اكثر</a:t>
            </a:r>
            <a:r>
              <a:rPr lang="ar-SY" sz="1600" dirty="0" smtClean="0"/>
              <a:t> من عنصر مغذي واحد مثل فوسفات </a:t>
            </a:r>
            <a:r>
              <a:rPr lang="ar-SY" sz="1600" dirty="0" err="1" smtClean="0"/>
              <a:t>الامونيوم</a:t>
            </a:r>
            <a:r>
              <a:rPr lang="ar-SY" sz="1600" dirty="0" smtClean="0"/>
              <a:t>.</a:t>
            </a:r>
            <a:endParaRPr lang="en-US" sz="1600" dirty="0" smtClean="0"/>
          </a:p>
          <a:p>
            <a:pPr>
              <a:buNone/>
            </a:pPr>
            <a:r>
              <a:rPr lang="ar-SY" sz="1600" dirty="0" smtClean="0"/>
              <a:t>تمتاز </a:t>
            </a:r>
            <a:r>
              <a:rPr lang="ar-SY" sz="1600" dirty="0" err="1" smtClean="0"/>
              <a:t>الاسمدة</a:t>
            </a:r>
            <a:r>
              <a:rPr lang="ar-SY" sz="1600" dirty="0" smtClean="0"/>
              <a:t> الكيماوية بالخصائص التالية:</a:t>
            </a:r>
            <a:endParaRPr lang="en-US" sz="1600" dirty="0" smtClean="0"/>
          </a:p>
          <a:p>
            <a:pPr lvl="0">
              <a:buNone/>
            </a:pPr>
            <a:r>
              <a:rPr lang="ar-SY" sz="1600" dirty="0" smtClean="0"/>
              <a:t>تحتوي على نسبة عالية من العناصر الغذائية وتؤدي </a:t>
            </a:r>
            <a:r>
              <a:rPr lang="ar-SY" sz="1600" dirty="0" err="1" smtClean="0"/>
              <a:t>الى</a:t>
            </a:r>
            <a:r>
              <a:rPr lang="ar-SY" sz="1600" dirty="0" smtClean="0"/>
              <a:t> زيادة </a:t>
            </a:r>
            <a:r>
              <a:rPr lang="ar-SY" sz="1600" dirty="0" err="1" smtClean="0"/>
              <a:t>الانتاج</a:t>
            </a:r>
            <a:r>
              <a:rPr lang="ar-SY" sz="1600" dirty="0" smtClean="0"/>
              <a:t> الزراعي كمياً ونوعياً.</a:t>
            </a:r>
            <a:endParaRPr lang="en-US" sz="1600" dirty="0" smtClean="0"/>
          </a:p>
          <a:p>
            <a:pPr lvl="0">
              <a:buNone/>
            </a:pPr>
            <a:r>
              <a:rPr lang="ar-SY" sz="1600" dirty="0" smtClean="0"/>
              <a:t>تحتوي على مركبات سهلة الذوبان بالماء وتتحلل سريعاً.</a:t>
            </a:r>
            <a:endParaRPr lang="en-US" sz="1600" dirty="0" smtClean="0"/>
          </a:p>
          <a:p>
            <a:pPr>
              <a:buNone/>
            </a:pPr>
            <a:r>
              <a:rPr lang="ar-SY" sz="1600" dirty="0" smtClean="0"/>
              <a:t>ج- قد تؤثر في تفاعل التربة (</a:t>
            </a:r>
            <a:r>
              <a:rPr lang="en-US" sz="1600" dirty="0" smtClean="0"/>
              <a:t>Ph</a:t>
            </a:r>
            <a:r>
              <a:rPr lang="ar-SY" sz="1600" dirty="0" smtClean="0"/>
              <a:t>) بسبب تحلل بعض </a:t>
            </a:r>
            <a:r>
              <a:rPr lang="ar-SY" sz="1600" dirty="0" err="1" smtClean="0"/>
              <a:t>املاحها</a:t>
            </a:r>
            <a:r>
              <a:rPr lang="ar-SY" sz="1600" dirty="0" smtClean="0"/>
              <a:t> مائياً كما تؤثر على تهوية التربة.</a:t>
            </a:r>
            <a:endParaRPr lang="en-US" sz="1600" dirty="0" smtClean="0"/>
          </a:p>
          <a:p>
            <a:pPr>
              <a:buNone/>
            </a:pPr>
            <a:r>
              <a:rPr lang="ar-SY" sz="1600" dirty="0" smtClean="0"/>
              <a:t>د- تتوفر بصيغ كيماوية مختلفة وبتراكيب </a:t>
            </a:r>
            <a:r>
              <a:rPr lang="ar-SY" sz="1600" dirty="0" err="1" smtClean="0"/>
              <a:t>ثابته</a:t>
            </a:r>
            <a:r>
              <a:rPr lang="ar-SY" sz="1600" dirty="0" smtClean="0"/>
              <a:t> ومضمونة.</a:t>
            </a:r>
            <a:endParaRPr lang="en-US" sz="1600" dirty="0" smtClean="0"/>
          </a:p>
          <a:p>
            <a:pPr>
              <a:buNone/>
            </a:pPr>
            <a:r>
              <a:rPr lang="ar-SY" sz="1600" dirty="0" smtClean="0"/>
              <a:t>ه- يجب </a:t>
            </a:r>
            <a:r>
              <a:rPr lang="ar-SY" sz="1600" dirty="0" err="1" smtClean="0"/>
              <a:t>ان</a:t>
            </a:r>
            <a:r>
              <a:rPr lang="ar-SY" sz="1600" dirty="0" smtClean="0"/>
              <a:t> تستعمل بكميات ملائمة للنبات </a:t>
            </a:r>
            <a:r>
              <a:rPr lang="ar-SY" sz="1600" dirty="0" err="1" smtClean="0"/>
              <a:t>والا</a:t>
            </a:r>
            <a:r>
              <a:rPr lang="ar-SY" sz="1600" dirty="0" smtClean="0"/>
              <a:t> سببت </a:t>
            </a:r>
            <a:r>
              <a:rPr lang="ar-SY" sz="1600" dirty="0" err="1" smtClean="0"/>
              <a:t>اضراراً</a:t>
            </a:r>
            <a:r>
              <a:rPr lang="ar-SY" sz="1600" dirty="0" smtClean="0"/>
              <a:t> وقد تؤدي بحياة النبات.</a:t>
            </a:r>
            <a:endParaRPr lang="en-US" sz="1600" dirty="0" smtClean="0"/>
          </a:p>
          <a:p>
            <a:pPr lvl="0"/>
            <a:r>
              <a:rPr lang="ar-SY" sz="1800" dirty="0" smtClean="0"/>
              <a:t>طرق وضع </a:t>
            </a:r>
            <a:r>
              <a:rPr lang="ar-SY" sz="1800" dirty="0" err="1" smtClean="0"/>
              <a:t>الاسمدة</a:t>
            </a:r>
            <a:r>
              <a:rPr lang="ar-SY" sz="1800" dirty="0" smtClean="0"/>
              <a:t> الكيماوية :</a:t>
            </a:r>
            <a:endParaRPr lang="en-US" sz="1800" dirty="0" smtClean="0"/>
          </a:p>
          <a:p>
            <a:pPr lvl="0">
              <a:buNone/>
            </a:pPr>
            <a:r>
              <a:rPr lang="ar-SY" sz="1800" dirty="0" smtClean="0"/>
              <a:t>النثر والتوزيع : توضع </a:t>
            </a:r>
            <a:r>
              <a:rPr lang="ar-SY" sz="1800" dirty="0" err="1" smtClean="0"/>
              <a:t>الاسمدة</a:t>
            </a:r>
            <a:r>
              <a:rPr lang="ar-SY" sz="1800" dirty="0" smtClean="0"/>
              <a:t> بصورة متساوية تقريباً على سطح التربة وقد تقلب بالمحراث العادي </a:t>
            </a:r>
            <a:r>
              <a:rPr lang="ar-SY" sz="1800" dirty="0" err="1" smtClean="0"/>
              <a:t>او</a:t>
            </a:r>
            <a:r>
              <a:rPr lang="ar-SY" sz="1800" dirty="0" smtClean="0"/>
              <a:t> العازق.</a:t>
            </a:r>
            <a:endParaRPr lang="en-US" sz="1800" dirty="0" smtClean="0"/>
          </a:p>
          <a:p>
            <a:pPr lvl="0">
              <a:buNone/>
            </a:pPr>
            <a:r>
              <a:rPr lang="ar-SY" sz="1800" dirty="0" smtClean="0"/>
              <a:t>وضع </a:t>
            </a:r>
            <a:r>
              <a:rPr lang="ar-SY" sz="1800" dirty="0" err="1" smtClean="0"/>
              <a:t>الاسمدة</a:t>
            </a:r>
            <a:r>
              <a:rPr lang="ar-SY" sz="1800" dirty="0" smtClean="0"/>
              <a:t> خلف المحراث عند </a:t>
            </a:r>
            <a:r>
              <a:rPr lang="ar-SY" sz="1800" dirty="0" err="1" smtClean="0"/>
              <a:t>حراثة</a:t>
            </a:r>
            <a:r>
              <a:rPr lang="ar-SY" sz="1800" dirty="0" smtClean="0"/>
              <a:t> التربة.</a:t>
            </a:r>
            <a:endParaRPr lang="en-US" sz="1800" dirty="0" smtClean="0"/>
          </a:p>
          <a:p>
            <a:pPr>
              <a:buNone/>
            </a:pPr>
            <a:r>
              <a:rPr lang="ar-SY" sz="1800" dirty="0" smtClean="0"/>
              <a:t>ج- وضع </a:t>
            </a:r>
            <a:r>
              <a:rPr lang="ar-SY" sz="1800" dirty="0" err="1" smtClean="0"/>
              <a:t>الاسمدة</a:t>
            </a:r>
            <a:r>
              <a:rPr lang="ar-SY" sz="1800" dirty="0" smtClean="0"/>
              <a:t> في </a:t>
            </a:r>
            <a:r>
              <a:rPr lang="ar-SY" sz="1800" dirty="0" err="1" smtClean="0"/>
              <a:t>اماكن</a:t>
            </a:r>
            <a:r>
              <a:rPr lang="ar-SY" sz="1800" dirty="0" smtClean="0"/>
              <a:t> تسمى (</a:t>
            </a:r>
            <a:r>
              <a:rPr lang="en-US" sz="1800" dirty="0" smtClean="0"/>
              <a:t>Bands</a:t>
            </a:r>
            <a:r>
              <a:rPr lang="ar-SY" sz="1800" dirty="0" smtClean="0"/>
              <a:t>) على </a:t>
            </a:r>
            <a:r>
              <a:rPr lang="ar-SY" sz="1800" dirty="0" err="1" smtClean="0"/>
              <a:t>جهه</a:t>
            </a:r>
            <a:r>
              <a:rPr lang="ar-SY" sz="1800" dirty="0" smtClean="0"/>
              <a:t> واحده </a:t>
            </a:r>
            <a:r>
              <a:rPr lang="ar-SY" sz="1800" dirty="0" err="1" smtClean="0"/>
              <a:t>او</a:t>
            </a:r>
            <a:r>
              <a:rPr lang="ar-SY" sz="1800" dirty="0" smtClean="0"/>
              <a:t> جهتين مع البذور </a:t>
            </a:r>
            <a:r>
              <a:rPr lang="ar-SY" sz="1800" dirty="0" err="1" smtClean="0"/>
              <a:t>والمرز</a:t>
            </a:r>
            <a:r>
              <a:rPr lang="ar-SY" sz="1800" dirty="0" smtClean="0"/>
              <a:t>.</a:t>
            </a:r>
            <a:endParaRPr lang="en-US" sz="1800" dirty="0" smtClean="0"/>
          </a:p>
          <a:p>
            <a:pPr>
              <a:buNone/>
            </a:pPr>
            <a:r>
              <a:rPr lang="ar-SY" sz="1800" dirty="0" smtClean="0"/>
              <a:t>د- وضع </a:t>
            </a:r>
            <a:r>
              <a:rPr lang="ar-SY" sz="1800" dirty="0" err="1" smtClean="0"/>
              <a:t>الاسمدة</a:t>
            </a:r>
            <a:r>
              <a:rPr lang="ar-SY" sz="1800" dirty="0" smtClean="0"/>
              <a:t> مع البذور عند زراعتها.</a:t>
            </a:r>
          </a:p>
          <a:p>
            <a:pPr>
              <a:buNone/>
            </a:pPr>
            <a:r>
              <a:rPr lang="ar-SY" sz="1800" dirty="0" smtClean="0"/>
              <a:t>ه- </a:t>
            </a:r>
            <a:r>
              <a:rPr lang="ar-SY" sz="1800" dirty="0" err="1" smtClean="0"/>
              <a:t>اضافه</a:t>
            </a:r>
            <a:r>
              <a:rPr lang="ar-SY" sz="1800" dirty="0" smtClean="0"/>
              <a:t> </a:t>
            </a:r>
            <a:r>
              <a:rPr lang="ar-SY" sz="1800" dirty="0" err="1" smtClean="0"/>
              <a:t>الاسمدة</a:t>
            </a:r>
            <a:r>
              <a:rPr lang="ar-SY" sz="1800" dirty="0" smtClean="0"/>
              <a:t> بعد مدة من نمو الحاصل.</a:t>
            </a:r>
            <a:endParaRPr lang="en-US" sz="1800" dirty="0" smtClean="0"/>
          </a:p>
          <a:p>
            <a:pPr>
              <a:buNone/>
            </a:pPr>
            <a:r>
              <a:rPr lang="ar-SY" sz="1800" dirty="0" smtClean="0"/>
              <a:t>و- مزج </a:t>
            </a:r>
            <a:r>
              <a:rPr lang="ar-SY" sz="1800" dirty="0" err="1" smtClean="0"/>
              <a:t>الاسمدة</a:t>
            </a:r>
            <a:r>
              <a:rPr lang="ar-SY" sz="1800" dirty="0" smtClean="0"/>
              <a:t> مع ماء الري وقد يكون السماد سائلا.</a:t>
            </a:r>
            <a:endParaRPr lang="en-US" sz="1800" dirty="0" smtClean="0"/>
          </a:p>
          <a:p>
            <a:pPr>
              <a:buNone/>
            </a:pPr>
            <a:r>
              <a:rPr lang="ar-SY" sz="1800" dirty="0" smtClean="0"/>
              <a:t>ل- رش محاليل </a:t>
            </a:r>
            <a:r>
              <a:rPr lang="ar-SY" sz="1800" dirty="0" err="1" smtClean="0"/>
              <a:t>الاسمدة</a:t>
            </a:r>
            <a:r>
              <a:rPr lang="ar-SY" sz="1800" dirty="0" smtClean="0"/>
              <a:t> على </a:t>
            </a:r>
            <a:r>
              <a:rPr lang="ar-SY" sz="1800" dirty="0" err="1" smtClean="0"/>
              <a:t>اوراق</a:t>
            </a:r>
            <a:r>
              <a:rPr lang="ar-SY" sz="1800" dirty="0" smtClean="0"/>
              <a:t> النباتات.</a:t>
            </a:r>
            <a:endParaRPr lang="en-US" sz="1800" dirty="0" smtClean="0"/>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lnSpcReduction="10000"/>
          </a:bodyPr>
          <a:lstStyle/>
          <a:p>
            <a:pPr lvl="0">
              <a:buNone/>
            </a:pPr>
            <a:r>
              <a:rPr lang="ar-SY" sz="1600" b="1" dirty="0" err="1" smtClean="0"/>
              <a:t>ااماكن</a:t>
            </a:r>
            <a:r>
              <a:rPr lang="ar-SY" sz="1600" b="1" dirty="0" smtClean="0"/>
              <a:t> وضع </a:t>
            </a:r>
            <a:r>
              <a:rPr lang="ar-SY" sz="1600" b="1" dirty="0" err="1" smtClean="0"/>
              <a:t>الاسمدة</a:t>
            </a:r>
            <a:r>
              <a:rPr lang="ar-SY" sz="1600" b="1" dirty="0" smtClean="0"/>
              <a:t>:</a:t>
            </a:r>
            <a:endParaRPr lang="en-US" sz="1600" dirty="0" smtClean="0"/>
          </a:p>
          <a:p>
            <a:pPr>
              <a:buNone/>
            </a:pPr>
            <a:r>
              <a:rPr lang="ar-SY" sz="1600" dirty="0" smtClean="0"/>
              <a:t>يجب </a:t>
            </a:r>
            <a:r>
              <a:rPr lang="ar-SY" sz="1600" dirty="0" err="1" smtClean="0"/>
              <a:t>ان</a:t>
            </a:r>
            <a:r>
              <a:rPr lang="ar-SY" sz="1600" dirty="0" smtClean="0"/>
              <a:t> توضع </a:t>
            </a:r>
            <a:r>
              <a:rPr lang="ar-SY" sz="1600" dirty="0" err="1" smtClean="0"/>
              <a:t>الاسمدة</a:t>
            </a:r>
            <a:r>
              <a:rPr lang="ar-SY" sz="1600" dirty="0" smtClean="0"/>
              <a:t> في </a:t>
            </a:r>
            <a:r>
              <a:rPr lang="ar-SY" sz="1600" dirty="0" err="1" smtClean="0"/>
              <a:t>الاماكن</a:t>
            </a:r>
            <a:r>
              <a:rPr lang="ar-SY" sz="1600" dirty="0" smtClean="0"/>
              <a:t> التالية:</a:t>
            </a:r>
            <a:endParaRPr lang="en-US" sz="1600" dirty="0" smtClean="0"/>
          </a:p>
          <a:p>
            <a:pPr>
              <a:buNone/>
            </a:pPr>
            <a:r>
              <a:rPr lang="ar-SY" sz="1600" dirty="0" smtClean="0"/>
              <a:t>أ – في مواضع تستطيع جذور النباتات </a:t>
            </a:r>
            <a:r>
              <a:rPr lang="ar-SY" sz="1600" dirty="0" err="1" smtClean="0"/>
              <a:t>ان</a:t>
            </a:r>
            <a:r>
              <a:rPr lang="ar-SY" sz="1600" dirty="0" smtClean="0"/>
              <a:t> تصل </a:t>
            </a:r>
            <a:r>
              <a:rPr lang="ar-SY" sz="1600" dirty="0" err="1" smtClean="0"/>
              <a:t>اليها</a:t>
            </a:r>
            <a:r>
              <a:rPr lang="ar-SY" sz="1600" dirty="0" smtClean="0"/>
              <a:t>.</a:t>
            </a:r>
            <a:endParaRPr lang="en-US" sz="1600" dirty="0" smtClean="0"/>
          </a:p>
          <a:p>
            <a:pPr>
              <a:buNone/>
            </a:pPr>
            <a:r>
              <a:rPr lang="ar-SY" sz="1600" dirty="0" smtClean="0"/>
              <a:t>    ب- في </a:t>
            </a:r>
            <a:r>
              <a:rPr lang="ar-SY" sz="1600" dirty="0" err="1" smtClean="0"/>
              <a:t>اماكن</a:t>
            </a:r>
            <a:r>
              <a:rPr lang="ar-SY" sz="1600" dirty="0" smtClean="0"/>
              <a:t> ذات عمق مناسب في التربة حتى تبقى </a:t>
            </a:r>
            <a:r>
              <a:rPr lang="ar-SY" sz="1600" dirty="0" err="1" smtClean="0"/>
              <a:t>الاسمدة</a:t>
            </a:r>
            <a:r>
              <a:rPr lang="ar-SY" sz="1600" dirty="0" smtClean="0"/>
              <a:t> بحالة رطبة.</a:t>
            </a:r>
            <a:endParaRPr lang="en-US" sz="1600" dirty="0" smtClean="0"/>
          </a:p>
          <a:p>
            <a:pPr>
              <a:buNone/>
            </a:pPr>
            <a:r>
              <a:rPr lang="ar-SY" sz="1600" dirty="0" smtClean="0"/>
              <a:t>   ج- توضع </a:t>
            </a:r>
            <a:r>
              <a:rPr lang="ar-SY" sz="1600" dirty="0" err="1" smtClean="0"/>
              <a:t>الاسمدة</a:t>
            </a:r>
            <a:r>
              <a:rPr lang="ar-SY" sz="1600" dirty="0" smtClean="0"/>
              <a:t> في اقرب مكان مجاور للبذور دون حصول ضرر فسيولوجي للبذور.</a:t>
            </a:r>
            <a:endParaRPr lang="en-US" sz="1600" dirty="0" smtClean="0"/>
          </a:p>
          <a:p>
            <a:pPr lvl="0">
              <a:buNone/>
            </a:pPr>
            <a:r>
              <a:rPr lang="ar-SY" sz="1600" b="1" dirty="0" smtClean="0"/>
              <a:t>موعد استعمال </a:t>
            </a:r>
            <a:r>
              <a:rPr lang="ar-SY" sz="1600" b="1" dirty="0" err="1" smtClean="0"/>
              <a:t>الاسمدة</a:t>
            </a:r>
            <a:r>
              <a:rPr lang="ar-SY" sz="1600" b="1" dirty="0" smtClean="0"/>
              <a:t>:</a:t>
            </a:r>
            <a:endParaRPr lang="en-US" sz="1600" dirty="0" smtClean="0"/>
          </a:p>
          <a:p>
            <a:pPr>
              <a:buNone/>
            </a:pPr>
            <a:r>
              <a:rPr lang="ar-SY" sz="1600" dirty="0" smtClean="0"/>
              <a:t>يعتمد موعد </a:t>
            </a:r>
            <a:r>
              <a:rPr lang="ar-SY" sz="1600" dirty="0" err="1" smtClean="0"/>
              <a:t>اضافة</a:t>
            </a:r>
            <a:r>
              <a:rPr lang="ar-SY" sz="1600" dirty="0" smtClean="0"/>
              <a:t> </a:t>
            </a:r>
            <a:r>
              <a:rPr lang="ar-SY" sz="1600" dirty="0" err="1" smtClean="0"/>
              <a:t>الاسمدة</a:t>
            </a:r>
            <a:r>
              <a:rPr lang="ar-SY" sz="1600" dirty="0" smtClean="0"/>
              <a:t> على مجموعة عوامل:</a:t>
            </a:r>
            <a:endParaRPr lang="en-US" sz="1600" dirty="0" smtClean="0"/>
          </a:p>
          <a:p>
            <a:pPr lvl="0"/>
            <a:r>
              <a:rPr lang="ar-SY" sz="1600" dirty="0" smtClean="0"/>
              <a:t>التربة : تختلف الترب في كمية احتوائها على العناصر الغذائية باختلاف طبيعة تكوينها </a:t>
            </a:r>
            <a:r>
              <a:rPr lang="ar-SY" sz="1600" dirty="0" err="1" smtClean="0"/>
              <a:t>الاصلي</a:t>
            </a:r>
            <a:r>
              <a:rPr lang="ar-SY" sz="1600" dirty="0" smtClean="0"/>
              <a:t> وكذلك معدل حركة الماء بين دقائق التربة وقابليتها في تثبيت العناصر الغذائية.</a:t>
            </a:r>
            <a:endParaRPr lang="en-US" sz="1600" dirty="0" smtClean="0"/>
          </a:p>
          <a:p>
            <a:pPr lvl="0"/>
            <a:r>
              <a:rPr lang="ar-SY" sz="1600" dirty="0" smtClean="0"/>
              <a:t>المناخ: يجب </a:t>
            </a:r>
            <a:r>
              <a:rPr lang="ar-SY" sz="1600" dirty="0" err="1" smtClean="0"/>
              <a:t>ان</a:t>
            </a:r>
            <a:r>
              <a:rPr lang="ar-SY" sz="1600" dirty="0" smtClean="0"/>
              <a:t> يؤخذ بعين الاعتبار فمثلاً سقوط </a:t>
            </a:r>
            <a:r>
              <a:rPr lang="ar-SY" sz="1600" dirty="0" err="1" smtClean="0"/>
              <a:t>الامطار</a:t>
            </a:r>
            <a:r>
              <a:rPr lang="ar-SY" sz="1600" dirty="0" smtClean="0"/>
              <a:t> في وقت </a:t>
            </a:r>
            <a:r>
              <a:rPr lang="ar-SY" sz="1600" dirty="0" err="1" smtClean="0"/>
              <a:t>اضافه</a:t>
            </a:r>
            <a:r>
              <a:rPr lang="ar-SY" sz="1600" dirty="0" smtClean="0"/>
              <a:t> </a:t>
            </a:r>
            <a:r>
              <a:rPr lang="ar-SY" sz="1600" dirty="0" err="1" smtClean="0"/>
              <a:t>الاسمدة</a:t>
            </a:r>
            <a:r>
              <a:rPr lang="ar-SY" sz="1600" dirty="0" smtClean="0"/>
              <a:t> وكذلك وقت استعمالها من قبل النبات </a:t>
            </a:r>
            <a:r>
              <a:rPr lang="ar-SY" sz="1600" dirty="0" err="1" smtClean="0"/>
              <a:t>اضافة</a:t>
            </a:r>
            <a:r>
              <a:rPr lang="ar-SY" sz="1600" dirty="0" smtClean="0"/>
              <a:t> </a:t>
            </a:r>
            <a:r>
              <a:rPr lang="ar-SY" sz="1600" dirty="0" err="1" smtClean="0"/>
              <a:t>الى</a:t>
            </a:r>
            <a:r>
              <a:rPr lang="ar-SY" sz="1600" dirty="0" smtClean="0"/>
              <a:t> تأثير درجه الحرارة.</a:t>
            </a:r>
            <a:endParaRPr lang="en-US" sz="1600" dirty="0" smtClean="0"/>
          </a:p>
          <a:p>
            <a:pPr lvl="0"/>
            <a:r>
              <a:rPr lang="ar-SY" sz="1600" dirty="0" smtClean="0"/>
              <a:t>نوعية المحصول: تحدد موعد </a:t>
            </a:r>
            <a:r>
              <a:rPr lang="ar-SY" sz="1600" dirty="0" err="1" smtClean="0"/>
              <a:t>اضافة</a:t>
            </a:r>
            <a:r>
              <a:rPr lang="ar-SY" sz="1600" dirty="0" smtClean="0"/>
              <a:t> </a:t>
            </a:r>
            <a:r>
              <a:rPr lang="ar-SY" sz="1600" dirty="0" err="1" smtClean="0"/>
              <a:t>الاسمدة</a:t>
            </a:r>
            <a:r>
              <a:rPr lang="ar-SY" sz="1600" dirty="0" smtClean="0"/>
              <a:t> بدفعة واحده </a:t>
            </a:r>
            <a:r>
              <a:rPr lang="ar-SY" sz="1600" dirty="0" err="1" smtClean="0"/>
              <a:t>او</a:t>
            </a:r>
            <a:r>
              <a:rPr lang="ar-SY" sz="1600" dirty="0" smtClean="0"/>
              <a:t> دفعتين فمثلا محاصيل ذات النمو السريع والنضج المبكر قد تحتاج لدفعة واحدة من </a:t>
            </a:r>
            <a:r>
              <a:rPr lang="ar-SY" sz="1600" dirty="0" err="1" smtClean="0"/>
              <a:t>الاسمدة</a:t>
            </a:r>
            <a:r>
              <a:rPr lang="ar-SY" sz="1600" dirty="0" smtClean="0"/>
              <a:t> </a:t>
            </a:r>
            <a:r>
              <a:rPr lang="ar-SY" sz="1600" dirty="0" err="1" smtClean="0"/>
              <a:t>النتروجينية</a:t>
            </a:r>
            <a:r>
              <a:rPr lang="ar-SY" sz="1600" dirty="0" smtClean="0"/>
              <a:t> بينما المحاصيل ذات النمو البطيء قد تحتاج </a:t>
            </a:r>
            <a:r>
              <a:rPr lang="ar-SY" sz="1600" dirty="0" err="1" smtClean="0"/>
              <a:t>الى</a:t>
            </a:r>
            <a:r>
              <a:rPr lang="ar-SY" sz="1600" dirty="0" smtClean="0"/>
              <a:t> دفعتين </a:t>
            </a:r>
            <a:r>
              <a:rPr lang="ar-SY" sz="1600" dirty="0" err="1" smtClean="0"/>
              <a:t>او</a:t>
            </a:r>
            <a:r>
              <a:rPr lang="ar-SY" sz="1600" dirty="0" smtClean="0"/>
              <a:t> </a:t>
            </a:r>
            <a:r>
              <a:rPr lang="ar-SY" sz="1600" dirty="0" err="1" smtClean="0"/>
              <a:t>اكثر</a:t>
            </a:r>
            <a:r>
              <a:rPr lang="ar-SY" sz="1600" dirty="0" smtClean="0"/>
              <a:t>.</a:t>
            </a:r>
            <a:endParaRPr lang="en-US" sz="1600" dirty="0" smtClean="0"/>
          </a:p>
          <a:p>
            <a:pPr lvl="0"/>
            <a:r>
              <a:rPr lang="ar-SY" sz="1600" dirty="0" err="1" smtClean="0"/>
              <a:t>ان</a:t>
            </a:r>
            <a:r>
              <a:rPr lang="ar-SY" sz="1600" dirty="0" smtClean="0"/>
              <a:t> نوعية العنصر الغذائي المضاف يحدد </a:t>
            </a:r>
            <a:r>
              <a:rPr lang="ar-SY" sz="1600" dirty="0" err="1" smtClean="0"/>
              <a:t>ايضاً</a:t>
            </a:r>
            <a:r>
              <a:rPr lang="ar-SY" sz="1600" dirty="0" smtClean="0"/>
              <a:t> بدرجة كبيرة وقت </a:t>
            </a:r>
            <a:r>
              <a:rPr lang="ar-SY" sz="1600" dirty="0" err="1" smtClean="0"/>
              <a:t>اضافة</a:t>
            </a:r>
            <a:r>
              <a:rPr lang="ar-SY" sz="1600" dirty="0" smtClean="0"/>
              <a:t> السماد.</a:t>
            </a:r>
            <a:endParaRPr lang="en-US" sz="1600" dirty="0" smtClean="0"/>
          </a:p>
          <a:p>
            <a:pPr lvl="0"/>
            <a:r>
              <a:rPr lang="ar-SY" sz="1600" dirty="0" smtClean="0"/>
              <a:t>الفسفور: قد يوضع في وقت الزراعة </a:t>
            </a:r>
            <a:r>
              <a:rPr lang="ar-SY" sz="1600" dirty="0" err="1" smtClean="0"/>
              <a:t>او</a:t>
            </a:r>
            <a:r>
              <a:rPr lang="ar-SY" sz="1600" dirty="0" smtClean="0"/>
              <a:t> قبلها لأنه يتحرك ببطء دون </a:t>
            </a:r>
            <a:r>
              <a:rPr lang="ar-SY" sz="1600" dirty="0" err="1" smtClean="0"/>
              <a:t>ان</a:t>
            </a:r>
            <a:r>
              <a:rPr lang="ar-SY" sz="1600" dirty="0" smtClean="0"/>
              <a:t> يفقد كثيراً </a:t>
            </a:r>
            <a:r>
              <a:rPr lang="ar-SY" sz="1600" dirty="0" err="1" smtClean="0"/>
              <a:t>اثناء</a:t>
            </a:r>
            <a:r>
              <a:rPr lang="ar-SY" sz="1600" dirty="0" smtClean="0"/>
              <a:t> لغسل.</a:t>
            </a:r>
            <a:endParaRPr lang="en-US" sz="1600" dirty="0" smtClean="0"/>
          </a:p>
          <a:p>
            <a:pPr lvl="0"/>
            <a:r>
              <a:rPr lang="ar-SY" sz="1600" dirty="0" smtClean="0"/>
              <a:t>النتروجين : يوضع قسماً من السماد </a:t>
            </a:r>
            <a:r>
              <a:rPr lang="ar-SY" sz="1600" dirty="0" err="1" smtClean="0"/>
              <a:t>النتروجيني</a:t>
            </a:r>
            <a:r>
              <a:rPr lang="ar-SY" sz="1600" dirty="0" smtClean="0"/>
              <a:t> قرب موعد الزراعة </a:t>
            </a:r>
            <a:r>
              <a:rPr lang="ar-SY" sz="1600" dirty="0" err="1" smtClean="0"/>
              <a:t>اما</a:t>
            </a:r>
            <a:r>
              <a:rPr lang="ar-SY" sz="1600" dirty="0" smtClean="0"/>
              <a:t> بقية السماد فتوضع بعد مرور نصف موسم نمو النبات.</a:t>
            </a:r>
            <a:endParaRPr lang="en-US" sz="1600" dirty="0" smtClean="0"/>
          </a:p>
          <a:p>
            <a:pPr lvl="0"/>
            <a:r>
              <a:rPr lang="ar-SY" sz="1600" dirty="0" err="1" smtClean="0"/>
              <a:t>البوتاسيوم</a:t>
            </a:r>
            <a:r>
              <a:rPr lang="ar-SY" sz="1600" dirty="0" smtClean="0"/>
              <a:t> : توضع موسم </a:t>
            </a:r>
            <a:r>
              <a:rPr lang="ar-SY" sz="1600" dirty="0" err="1" smtClean="0"/>
              <a:t>الاسمدة</a:t>
            </a:r>
            <a:r>
              <a:rPr lang="ar-SY" sz="1600" dirty="0" smtClean="0"/>
              <a:t> </a:t>
            </a:r>
            <a:r>
              <a:rPr lang="ar-SY" sz="1600" dirty="0" err="1" smtClean="0"/>
              <a:t>البوتاسية</a:t>
            </a:r>
            <a:r>
              <a:rPr lang="ar-SY" sz="1600" dirty="0" smtClean="0"/>
              <a:t> قبل الزراعة كما هو الحال في </a:t>
            </a:r>
            <a:r>
              <a:rPr lang="ar-SY" sz="1600" dirty="0" err="1" smtClean="0"/>
              <a:t>الاسمدة</a:t>
            </a:r>
            <a:r>
              <a:rPr lang="ar-SY" sz="1600" dirty="0" smtClean="0"/>
              <a:t> الفوسفاتية.</a:t>
            </a:r>
            <a:endParaRPr lang="en-US" sz="1600" dirty="0" smtClean="0"/>
          </a:p>
          <a:p>
            <a:pPr lvl="0">
              <a:buNone/>
            </a:pPr>
            <a:r>
              <a:rPr lang="ar-SY" sz="1600" dirty="0" err="1" smtClean="0"/>
              <a:t>اذا</a:t>
            </a:r>
            <a:r>
              <a:rPr lang="ar-SY" sz="1600" dirty="0" smtClean="0"/>
              <a:t> كان وقت الزراعة في منتصف الصيف فمن المستحسن تأخر وقت التسميد حتى تنبت النباتات لتجنب </a:t>
            </a:r>
            <a:r>
              <a:rPr lang="ar-SY" sz="1600" dirty="0" err="1" smtClean="0"/>
              <a:t>الاضرار</a:t>
            </a:r>
            <a:r>
              <a:rPr lang="ar-SY" sz="1600" dirty="0" smtClean="0"/>
              <a:t> المتسببة من زيادة تركيز </a:t>
            </a:r>
            <a:r>
              <a:rPr lang="ar-SY" sz="1600" dirty="0" err="1" smtClean="0"/>
              <a:t>الاملاح</a:t>
            </a:r>
            <a:r>
              <a:rPr lang="ar-SY" sz="1600" dirty="0" smtClean="0"/>
              <a:t> حول البذور وقلة </a:t>
            </a:r>
            <a:r>
              <a:rPr lang="ar-SY" sz="1600" dirty="0" err="1" smtClean="0"/>
              <a:t>الانبات</a:t>
            </a:r>
            <a:r>
              <a:rPr lang="ar-SY" sz="1600" dirty="0" smtClean="0"/>
              <a:t>.</a:t>
            </a:r>
            <a:endParaRPr lang="en-US" sz="1600" dirty="0" smtClean="0"/>
          </a:p>
          <a:p>
            <a:pPr lvl="0">
              <a:buNone/>
            </a:pPr>
            <a:r>
              <a:rPr lang="ar-SY" sz="1600" dirty="0" smtClean="0"/>
              <a:t>من الحكمة عدم الانتظار لأجراء التسميد </a:t>
            </a:r>
            <a:r>
              <a:rPr lang="ar-SY" sz="1600" dirty="0" err="1" smtClean="0"/>
              <a:t>الى</a:t>
            </a:r>
            <a:r>
              <a:rPr lang="ar-SY" sz="1600" dirty="0" smtClean="0"/>
              <a:t> </a:t>
            </a:r>
            <a:r>
              <a:rPr lang="ar-SY" sz="1600" dirty="0" err="1" smtClean="0"/>
              <a:t>ان</a:t>
            </a:r>
            <a:r>
              <a:rPr lang="ar-SY" sz="1600" dirty="0" smtClean="0"/>
              <a:t> تظهر علامات نقص العناصر الغذائية على النبات لان ذلك يعرقل نمو النبات الطبيعي وقلة </a:t>
            </a:r>
            <a:r>
              <a:rPr lang="ar-SY" sz="1600" dirty="0" err="1" smtClean="0"/>
              <a:t>الانتاج</a:t>
            </a:r>
            <a:r>
              <a:rPr lang="ar-SY" sz="1600" dirty="0" smtClean="0"/>
              <a:t>.</a:t>
            </a: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pPr>
              <a:buNone/>
            </a:pPr>
            <a:r>
              <a:rPr lang="ar-SY" sz="1600" b="1" dirty="0" smtClean="0"/>
              <a:t>الم</a:t>
            </a:r>
            <a:r>
              <a:rPr lang="ar-SY" sz="1800" b="1" dirty="0" smtClean="0"/>
              <a:t>حاضرة السابعة ( عمليات خدمة محاصيل الخضراوات )</a:t>
            </a:r>
            <a:endParaRPr lang="en-US" sz="1800" dirty="0" smtClean="0"/>
          </a:p>
          <a:p>
            <a:pPr>
              <a:buNone/>
            </a:pPr>
            <a:r>
              <a:rPr lang="ar-SY" sz="1800" dirty="0" err="1" smtClean="0"/>
              <a:t>ان</a:t>
            </a:r>
            <a:r>
              <a:rPr lang="ar-SY" sz="1800" dirty="0" smtClean="0"/>
              <a:t> عمليات الخدمة الزراعية التي تجري عقب زراعة المحصول بالأرض المستديمة للوصول </a:t>
            </a:r>
            <a:r>
              <a:rPr lang="ar-SY" sz="1800" dirty="0" err="1" smtClean="0"/>
              <a:t>الى</a:t>
            </a:r>
            <a:r>
              <a:rPr lang="ar-SY" sz="1800" dirty="0" smtClean="0"/>
              <a:t> </a:t>
            </a:r>
            <a:r>
              <a:rPr lang="ar-SY" sz="1800" dirty="0" err="1" smtClean="0"/>
              <a:t>الانتاج</a:t>
            </a:r>
            <a:r>
              <a:rPr lang="ar-SY" sz="1800" dirty="0" smtClean="0"/>
              <a:t> </a:t>
            </a:r>
            <a:r>
              <a:rPr lang="ar-SY" sz="1800" dirty="0" err="1" smtClean="0"/>
              <a:t>الامثل</a:t>
            </a:r>
            <a:r>
              <a:rPr lang="ar-SY" sz="1800" dirty="0" smtClean="0"/>
              <a:t> تشتمل على عدة عمليات زراعية كالترقيع </a:t>
            </a:r>
            <a:r>
              <a:rPr lang="ar-SY" sz="1800" dirty="0" err="1" smtClean="0"/>
              <a:t>والتعشيب</a:t>
            </a:r>
            <a:r>
              <a:rPr lang="ar-SY" sz="1800" dirty="0" smtClean="0"/>
              <a:t> والخف والري والتسميد ومقاومة الآفات.. الخ.</a:t>
            </a:r>
            <a:endParaRPr lang="en-US" sz="1800" dirty="0" smtClean="0"/>
          </a:p>
          <a:p>
            <a:pPr>
              <a:buNone/>
            </a:pPr>
            <a:r>
              <a:rPr lang="ar-SY" sz="1800" b="1" dirty="0" smtClean="0"/>
              <a:t>1- عملية تغطية التربة    </a:t>
            </a:r>
            <a:r>
              <a:rPr lang="en-US" sz="1800" b="1" dirty="0" smtClean="0"/>
              <a:t>Mulching  </a:t>
            </a:r>
            <a:r>
              <a:rPr lang="ar-SY" sz="1800" b="1" dirty="0" smtClean="0"/>
              <a:t>:</a:t>
            </a:r>
            <a:endParaRPr lang="en-US" sz="1800" dirty="0" smtClean="0"/>
          </a:p>
          <a:p>
            <a:pPr>
              <a:buNone/>
            </a:pPr>
            <a:r>
              <a:rPr lang="ar-SY" sz="1800" dirty="0" err="1" smtClean="0"/>
              <a:t>ان</a:t>
            </a:r>
            <a:r>
              <a:rPr lang="ar-SY" sz="1800" dirty="0" smtClean="0"/>
              <a:t> </a:t>
            </a:r>
            <a:r>
              <a:rPr lang="ar-SY" sz="1800" dirty="0" err="1" smtClean="0"/>
              <a:t>الـ</a:t>
            </a:r>
            <a:r>
              <a:rPr lang="ar-SY" sz="1800" dirty="0" smtClean="0"/>
              <a:t> </a:t>
            </a:r>
            <a:r>
              <a:rPr lang="en-US" sz="1800" dirty="0" smtClean="0"/>
              <a:t>Mulches</a:t>
            </a:r>
            <a:r>
              <a:rPr lang="ar-SY" sz="1800" dirty="0" smtClean="0"/>
              <a:t> هي مواد متكونة من البقايا النباتية </a:t>
            </a:r>
            <a:r>
              <a:rPr lang="ar-SY" sz="1800" dirty="0" err="1" smtClean="0"/>
              <a:t>او</a:t>
            </a:r>
            <a:r>
              <a:rPr lang="ar-SY" sz="1800" dirty="0" smtClean="0"/>
              <a:t> الحيوانية </a:t>
            </a:r>
            <a:r>
              <a:rPr lang="ar-SY" sz="1800" dirty="0" err="1" smtClean="0"/>
              <a:t>او</a:t>
            </a:r>
            <a:r>
              <a:rPr lang="ar-SY" sz="1800" dirty="0" smtClean="0"/>
              <a:t> </a:t>
            </a:r>
            <a:r>
              <a:rPr lang="ar-SY" sz="1800" dirty="0" err="1" smtClean="0"/>
              <a:t>الاوراق</a:t>
            </a:r>
            <a:r>
              <a:rPr lang="ar-SY" sz="1800" dirty="0" smtClean="0"/>
              <a:t> النباتية </a:t>
            </a:r>
            <a:r>
              <a:rPr lang="ar-SY" sz="1800" dirty="0" err="1" smtClean="0"/>
              <a:t>او</a:t>
            </a:r>
            <a:r>
              <a:rPr lang="ar-SY" sz="1800" dirty="0" smtClean="0"/>
              <a:t> المواد المصنعة مثل </a:t>
            </a:r>
            <a:r>
              <a:rPr lang="ar-SY" sz="1800" dirty="0" err="1" smtClean="0"/>
              <a:t>الاغطية</a:t>
            </a:r>
            <a:r>
              <a:rPr lang="ar-SY" sz="1800" dirty="0" smtClean="0"/>
              <a:t> الورقية </a:t>
            </a:r>
            <a:r>
              <a:rPr lang="ar-SY" sz="1800" dirty="0" err="1" smtClean="0"/>
              <a:t>او</a:t>
            </a:r>
            <a:r>
              <a:rPr lang="ar-SY" sz="1800" dirty="0" smtClean="0"/>
              <a:t> الطبقات المعدنية </a:t>
            </a:r>
            <a:r>
              <a:rPr lang="ar-SY" sz="1800" dirty="0" err="1" smtClean="0"/>
              <a:t>او</a:t>
            </a:r>
            <a:r>
              <a:rPr lang="ar-SY" sz="1800" dirty="0" smtClean="0"/>
              <a:t> </a:t>
            </a:r>
            <a:r>
              <a:rPr lang="ar-SY" sz="1800" dirty="0" err="1" smtClean="0"/>
              <a:t>السيلوفان</a:t>
            </a:r>
            <a:r>
              <a:rPr lang="ar-SY" sz="1800" dirty="0" smtClean="0"/>
              <a:t> </a:t>
            </a:r>
            <a:r>
              <a:rPr lang="ar-SY" sz="1800" dirty="0" err="1" smtClean="0"/>
              <a:t>او</a:t>
            </a:r>
            <a:r>
              <a:rPr lang="ar-SY" sz="1800" dirty="0" smtClean="0"/>
              <a:t> البولي </a:t>
            </a:r>
            <a:r>
              <a:rPr lang="ar-SY" sz="1800" dirty="0" err="1" smtClean="0"/>
              <a:t>اثيلين</a:t>
            </a:r>
            <a:r>
              <a:rPr lang="ar-SY" sz="1800" dirty="0" smtClean="0"/>
              <a:t> </a:t>
            </a:r>
            <a:r>
              <a:rPr lang="ar-SY" sz="1800" dirty="0" err="1" smtClean="0"/>
              <a:t>او</a:t>
            </a:r>
            <a:r>
              <a:rPr lang="ar-SY" sz="1800" dirty="0" smtClean="0"/>
              <a:t> المشتقات البترولية وتستعمل لزيادة </a:t>
            </a:r>
            <a:r>
              <a:rPr lang="ar-SY" sz="1800" dirty="0" err="1" smtClean="0"/>
              <a:t>انتاجية</a:t>
            </a:r>
            <a:r>
              <a:rPr lang="ar-SY" sz="1800" dirty="0" smtClean="0"/>
              <a:t> النبات وتحسين ظروف التربة وتحضير المادة العضوية للتربة وتهيئة البيئة الجيدة للنباتات.</a:t>
            </a:r>
            <a:endParaRPr lang="en-US" sz="1800" dirty="0" smtClean="0"/>
          </a:p>
          <a:p>
            <a:pPr>
              <a:buNone/>
            </a:pPr>
            <a:r>
              <a:rPr lang="ar-SY" sz="1800" b="1" dirty="0" smtClean="0"/>
              <a:t>هذا وقد </a:t>
            </a:r>
            <a:r>
              <a:rPr lang="ar-SY" sz="1800" b="1" dirty="0" err="1" smtClean="0"/>
              <a:t>اخذت</a:t>
            </a:r>
            <a:r>
              <a:rPr lang="ar-SY" sz="1800" b="1" dirty="0" smtClean="0"/>
              <a:t> المواد البترولية تزداد استعمالاً في </a:t>
            </a:r>
            <a:r>
              <a:rPr lang="ar-SY" sz="1800" b="1" dirty="0" err="1" smtClean="0"/>
              <a:t>الـ</a:t>
            </a:r>
            <a:r>
              <a:rPr lang="en-US" sz="1800" b="1" dirty="0" smtClean="0"/>
              <a:t>Mulches </a:t>
            </a:r>
            <a:r>
              <a:rPr lang="ar-SY" sz="1800" b="1" dirty="0" smtClean="0"/>
              <a:t>للأسباب التالية:</a:t>
            </a:r>
            <a:endParaRPr lang="en-US" sz="1800" dirty="0" smtClean="0"/>
          </a:p>
          <a:p>
            <a:pPr lvl="0"/>
            <a:r>
              <a:rPr lang="ar-SY" sz="1800" dirty="0" smtClean="0"/>
              <a:t>تزيد حرارة التربة وتفيد في نمو المحاصيل الشتوية .</a:t>
            </a:r>
            <a:endParaRPr lang="en-US" sz="1800" dirty="0" smtClean="0"/>
          </a:p>
          <a:p>
            <a:pPr lvl="0"/>
            <a:r>
              <a:rPr lang="ar-SY" sz="1800" dirty="0" smtClean="0"/>
              <a:t>تحفظ رطوبة التربة.</a:t>
            </a:r>
            <a:endParaRPr lang="en-US" sz="1800" dirty="0" smtClean="0"/>
          </a:p>
          <a:p>
            <a:pPr lvl="0"/>
            <a:r>
              <a:rPr lang="ar-SY" sz="1800" dirty="0" smtClean="0"/>
              <a:t>تسرع في </a:t>
            </a:r>
            <a:r>
              <a:rPr lang="ar-SY" sz="1800" dirty="0" err="1" smtClean="0"/>
              <a:t>انبات</a:t>
            </a:r>
            <a:r>
              <a:rPr lang="ar-SY" sz="1800" dirty="0" smtClean="0"/>
              <a:t> البذور ونمو النبات والتبكير في النضج والحاصل الكلي للنبات.</a:t>
            </a:r>
            <a:endParaRPr lang="en-US" sz="1800" dirty="0" smtClean="0"/>
          </a:p>
          <a:p>
            <a:pPr lvl="0"/>
            <a:r>
              <a:rPr lang="ar-SY" sz="1800" dirty="0" smtClean="0"/>
              <a:t>قد تمزج مع مبيدات الحشرات </a:t>
            </a:r>
            <a:r>
              <a:rPr lang="ar-SY" sz="1800" dirty="0" err="1" smtClean="0"/>
              <a:t>والامراض</a:t>
            </a:r>
            <a:r>
              <a:rPr lang="ar-SY" sz="1800" dirty="0" smtClean="0"/>
              <a:t> </a:t>
            </a:r>
            <a:r>
              <a:rPr lang="ar-SY" sz="1800" dirty="0" err="1" smtClean="0"/>
              <a:t>والاعشاب</a:t>
            </a:r>
            <a:r>
              <a:rPr lang="ar-SY" sz="1800" dirty="0" smtClean="0"/>
              <a:t> لمكافحة هذه الآفات.</a:t>
            </a:r>
            <a:endParaRPr lang="en-US" sz="1800" dirty="0" smtClean="0"/>
          </a:p>
          <a:p>
            <a:pPr lvl="0"/>
            <a:r>
              <a:rPr lang="ar-SY" sz="1800" dirty="0" smtClean="0"/>
              <a:t>تؤخر في تكوين </a:t>
            </a:r>
            <a:r>
              <a:rPr lang="en-US" sz="1800" dirty="0" smtClean="0"/>
              <a:t>Soil crust</a:t>
            </a:r>
            <a:r>
              <a:rPr lang="ar-SY" sz="1800" dirty="0" smtClean="0"/>
              <a:t> (القشرة) على سطح التربة.</a:t>
            </a:r>
            <a:endParaRPr lang="en-US" sz="1800" dirty="0" smtClean="0"/>
          </a:p>
          <a:p>
            <a:pPr lvl="0"/>
            <a:r>
              <a:rPr lang="ar-SY" sz="1800" dirty="0" smtClean="0"/>
              <a:t>سهولة </a:t>
            </a:r>
            <a:r>
              <a:rPr lang="ar-SY" sz="1800" dirty="0" err="1" smtClean="0"/>
              <a:t>اضافتها</a:t>
            </a:r>
            <a:r>
              <a:rPr lang="ar-SY" sz="1800" dirty="0" smtClean="0"/>
              <a:t> للتربة.</a:t>
            </a:r>
            <a:endParaRPr lang="en-US" sz="1800" dirty="0" smtClean="0"/>
          </a:p>
          <a:p>
            <a:pPr>
              <a:buNone/>
            </a:pPr>
            <a:r>
              <a:rPr lang="ar-SY" sz="1800" b="1" dirty="0" smtClean="0"/>
              <a:t>2- الترقيع </a:t>
            </a:r>
            <a:r>
              <a:rPr lang="en-US" sz="1800" b="1" dirty="0" smtClean="0"/>
              <a:t>Replanting</a:t>
            </a:r>
            <a:r>
              <a:rPr lang="ar-SY" sz="1800" b="1" dirty="0" smtClean="0"/>
              <a:t>:</a:t>
            </a:r>
            <a:endParaRPr lang="en-US" sz="1800" dirty="0" smtClean="0"/>
          </a:p>
          <a:p>
            <a:pPr>
              <a:buNone/>
            </a:pPr>
            <a:r>
              <a:rPr lang="ar-SY" sz="1800" dirty="0" smtClean="0"/>
              <a:t>ويقصد </a:t>
            </a:r>
            <a:r>
              <a:rPr lang="ar-SY" sz="1800" dirty="0" err="1" smtClean="0"/>
              <a:t>به</a:t>
            </a:r>
            <a:r>
              <a:rPr lang="ar-SY" sz="1800" dirty="0" smtClean="0"/>
              <a:t> </a:t>
            </a:r>
            <a:r>
              <a:rPr lang="ar-SY" sz="1800" dirty="0" err="1" smtClean="0"/>
              <a:t>اعادة</a:t>
            </a:r>
            <a:r>
              <a:rPr lang="ar-SY" sz="1800" dirty="0" smtClean="0"/>
              <a:t> زراعة الحفر التي فشل </a:t>
            </a:r>
            <a:r>
              <a:rPr lang="ar-SY" sz="1800" dirty="0" err="1" smtClean="0"/>
              <a:t>انبات</a:t>
            </a:r>
            <a:r>
              <a:rPr lang="ar-SY" sz="1800" dirty="0" smtClean="0"/>
              <a:t> بذورها </a:t>
            </a:r>
            <a:r>
              <a:rPr lang="ar-SY" sz="1800" dirty="0" err="1" smtClean="0"/>
              <a:t>او</a:t>
            </a:r>
            <a:r>
              <a:rPr lang="ar-SY" sz="1800" dirty="0" smtClean="0"/>
              <a:t> الشتلات التي ماتت بعد الشتل ويجب </a:t>
            </a:r>
            <a:r>
              <a:rPr lang="ar-SY" sz="1800" dirty="0" err="1" smtClean="0"/>
              <a:t>اجراء</a:t>
            </a:r>
            <a:r>
              <a:rPr lang="ar-SY" sz="1800" dirty="0" smtClean="0"/>
              <a:t> عملية الترقيع بوقت مبكر بعد الزراعة (حوالي </a:t>
            </a:r>
            <a:r>
              <a:rPr lang="ar-SY" sz="1800" dirty="0" err="1" smtClean="0"/>
              <a:t>اسبوعين</a:t>
            </a:r>
            <a:r>
              <a:rPr lang="ar-SY" sz="1800" dirty="0" smtClean="0"/>
              <a:t>) حتى لا تكون النباتات المرقعة متخلفة كثيراً عن غيرها. وفي العادة يقوم المزارع بإجراء الترقيع قبل الري ثم تروى </a:t>
            </a:r>
            <a:r>
              <a:rPr lang="ar-SY" sz="1800" dirty="0" err="1" smtClean="0"/>
              <a:t>الارض</a:t>
            </a:r>
            <a:r>
              <a:rPr lang="ar-SY" sz="1800" dirty="0" smtClean="0"/>
              <a:t> مباشرة بعد الترقيع ويذكر </a:t>
            </a:r>
            <a:r>
              <a:rPr lang="ar-SY" sz="1800" dirty="0" err="1" smtClean="0"/>
              <a:t>ان</a:t>
            </a:r>
            <a:r>
              <a:rPr lang="ar-SY" sz="1800" dirty="0" smtClean="0"/>
              <a:t> الترقيع يجرى باستعمال بذور نفس الصنف وشتلات نفس الصنف </a:t>
            </a:r>
            <a:r>
              <a:rPr lang="ar-SY" sz="1800" dirty="0" err="1" smtClean="0"/>
              <a:t>او</a:t>
            </a:r>
            <a:r>
              <a:rPr lang="ar-SY" sz="1800" dirty="0" smtClean="0"/>
              <a:t> الشتلات للنباتات المستعملة في الزراعة.</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1"/>
            <a:ext cx="8305800" cy="6553200"/>
          </a:xfrm>
        </p:spPr>
        <p:txBody>
          <a:bodyPr>
            <a:normAutofit fontScale="62500" lnSpcReduction="20000"/>
          </a:bodyPr>
          <a:lstStyle/>
          <a:p>
            <a:r>
              <a:rPr lang="ar-SY" sz="1600" b="1" dirty="0" smtClean="0"/>
              <a:t>3- الخف </a:t>
            </a:r>
            <a:r>
              <a:rPr lang="en-US" sz="1600" b="1" dirty="0" smtClean="0"/>
              <a:t>Thinning</a:t>
            </a:r>
            <a:r>
              <a:rPr lang="ar-SY" sz="1600" b="1" dirty="0" smtClean="0"/>
              <a:t>:</a:t>
            </a:r>
            <a:endParaRPr lang="en-US" sz="1600" dirty="0" smtClean="0"/>
          </a:p>
          <a:p>
            <a:pPr>
              <a:buNone/>
            </a:pPr>
            <a:r>
              <a:rPr lang="ar-SY" sz="1600" dirty="0" smtClean="0"/>
              <a:t>يقصد </a:t>
            </a:r>
            <a:r>
              <a:rPr lang="ar-SY" sz="1600" dirty="0" err="1" smtClean="0"/>
              <a:t>به</a:t>
            </a:r>
            <a:r>
              <a:rPr lang="ar-SY" sz="1600" dirty="0" smtClean="0"/>
              <a:t> تخفيف نباتات الحفر التي تحتوي على عدة نباتات وترك نبات واحد </a:t>
            </a:r>
            <a:r>
              <a:rPr lang="ar-SY" sz="1600" dirty="0" err="1" smtClean="0"/>
              <a:t>او</a:t>
            </a:r>
            <a:r>
              <a:rPr lang="ar-SY" sz="1600" dirty="0" smtClean="0"/>
              <a:t> نباتين فقط وعادة تقلع النباتات الضعيفة وتترك القوية وتجرى بعد </a:t>
            </a:r>
            <a:r>
              <a:rPr lang="ar-SY" sz="1600" dirty="0" err="1" smtClean="0"/>
              <a:t>ان</a:t>
            </a:r>
            <a:r>
              <a:rPr lang="ar-SY" sz="1600" dirty="0" smtClean="0"/>
              <a:t> تصبح النباتات بحجم مناسب بعد انتهاء فترة الخطر التي تهدد النباتات في </a:t>
            </a:r>
            <a:r>
              <a:rPr lang="ar-SY" sz="1600" dirty="0" err="1" smtClean="0"/>
              <a:t>اول</a:t>
            </a:r>
            <a:r>
              <a:rPr lang="ar-SY" sz="1600" dirty="0" smtClean="0"/>
              <a:t> ادوار نموها . هذا ويجب </a:t>
            </a:r>
            <a:r>
              <a:rPr lang="ar-SY" sz="1600" dirty="0" err="1" smtClean="0"/>
              <a:t>ان</a:t>
            </a:r>
            <a:r>
              <a:rPr lang="ar-SY" sz="1600" dirty="0" smtClean="0"/>
              <a:t> لا يتأخر الخف كثيراً تفادياً للأمراض التي تلحق بالنباتات المتبقية. ويستحسن </a:t>
            </a:r>
            <a:r>
              <a:rPr lang="ar-SY" sz="1600" dirty="0" err="1" smtClean="0"/>
              <a:t>ان</a:t>
            </a:r>
            <a:r>
              <a:rPr lang="ar-SY" sz="1600" dirty="0" smtClean="0"/>
              <a:t> يجرى الخف بإزالة النباتات غير المرغوب بقائها بقطعها فوق سطح التربة باستعمال المقص </a:t>
            </a:r>
            <a:r>
              <a:rPr lang="ar-SY" sz="1600" dirty="0" err="1" smtClean="0"/>
              <a:t>واذا</a:t>
            </a:r>
            <a:r>
              <a:rPr lang="ar-SY" sz="1600" dirty="0" smtClean="0"/>
              <a:t> لم يتيسر ذلك واستعملت طريقة اقتلاع النباتات  بجذورها فيجب ري التربة مباشرة بعد الخف كما يجب </a:t>
            </a:r>
            <a:r>
              <a:rPr lang="ar-SY" sz="1600" dirty="0" err="1" smtClean="0"/>
              <a:t>الا</a:t>
            </a:r>
            <a:r>
              <a:rPr lang="ar-SY" sz="1600" dirty="0" smtClean="0"/>
              <a:t> تسمد النباتات </a:t>
            </a:r>
            <a:r>
              <a:rPr lang="ar-SY" sz="1600" dirty="0" err="1" smtClean="0"/>
              <a:t>الا</a:t>
            </a:r>
            <a:r>
              <a:rPr lang="ar-SY" sz="1600" dirty="0" smtClean="0"/>
              <a:t> </a:t>
            </a:r>
            <a:r>
              <a:rPr lang="ar-SY" sz="1600" dirty="0" err="1" smtClean="0"/>
              <a:t>اذا</a:t>
            </a:r>
            <a:r>
              <a:rPr lang="ar-SY" sz="1600" dirty="0" smtClean="0"/>
              <a:t> </a:t>
            </a:r>
            <a:r>
              <a:rPr lang="ar-SY" sz="1600" dirty="0" err="1" smtClean="0"/>
              <a:t>اجريت</a:t>
            </a:r>
            <a:r>
              <a:rPr lang="ar-SY" sz="1600" dirty="0" smtClean="0"/>
              <a:t> عملية الخف </a:t>
            </a:r>
            <a:r>
              <a:rPr lang="ar-SY" sz="1600" dirty="0" err="1" smtClean="0"/>
              <a:t>اولا</a:t>
            </a:r>
            <a:r>
              <a:rPr lang="ar-SY" sz="1600" dirty="0" smtClean="0"/>
              <a:t> لئلا يذهب السماد هدراً.</a:t>
            </a:r>
            <a:endParaRPr lang="en-US" sz="1600" dirty="0" smtClean="0"/>
          </a:p>
          <a:p>
            <a:pPr>
              <a:buNone/>
            </a:pPr>
            <a:r>
              <a:rPr lang="ar-SY" sz="1600" b="1" dirty="0" smtClean="0"/>
              <a:t>4- </a:t>
            </a:r>
            <a:r>
              <a:rPr lang="ar-SY" sz="1600" b="1" dirty="0" err="1" smtClean="0"/>
              <a:t>التعشيب</a:t>
            </a:r>
            <a:r>
              <a:rPr lang="ar-SY" sz="1600" b="1" dirty="0" smtClean="0"/>
              <a:t> </a:t>
            </a:r>
            <a:r>
              <a:rPr lang="en-US" sz="1600" b="1" dirty="0" smtClean="0"/>
              <a:t>Weeding control</a:t>
            </a:r>
            <a:r>
              <a:rPr lang="ar-SY" sz="1600" b="1" dirty="0" smtClean="0"/>
              <a:t>:</a:t>
            </a:r>
            <a:endParaRPr lang="en-US" sz="1600" dirty="0" smtClean="0"/>
          </a:p>
          <a:p>
            <a:pPr>
              <a:buNone/>
            </a:pPr>
            <a:r>
              <a:rPr lang="ar-SY" sz="1600" dirty="0" smtClean="0"/>
              <a:t>وتعني </a:t>
            </a:r>
            <a:r>
              <a:rPr lang="ar-SY" sz="1600" dirty="0" err="1" smtClean="0"/>
              <a:t>ازالة</a:t>
            </a:r>
            <a:r>
              <a:rPr lang="ar-SY" sz="1600" dirty="0" smtClean="0"/>
              <a:t> الحشائش التي تنافس المحصول في الغذاء وبالتالي تقلل </a:t>
            </a:r>
            <a:r>
              <a:rPr lang="ar-SY" sz="1600" dirty="0" err="1" smtClean="0"/>
              <a:t>الانتاج</a:t>
            </a:r>
            <a:r>
              <a:rPr lang="ar-SY" sz="1600" dirty="0" smtClean="0"/>
              <a:t> الزراعي لعدة </a:t>
            </a:r>
            <a:r>
              <a:rPr lang="ar-SY" sz="1600" dirty="0" err="1" smtClean="0"/>
              <a:t>اسباب</a:t>
            </a:r>
            <a:r>
              <a:rPr lang="ar-SY" sz="1600" dirty="0" smtClean="0"/>
              <a:t> منها :</a:t>
            </a:r>
            <a:endParaRPr lang="en-US" sz="1600" dirty="0" smtClean="0"/>
          </a:p>
          <a:p>
            <a:pPr lvl="0"/>
            <a:r>
              <a:rPr lang="ar-SY" sz="1600" dirty="0" smtClean="0"/>
              <a:t>تنافس المحصول الرئيسي في كل من التربة والماء والهواء والضوء.</a:t>
            </a:r>
            <a:endParaRPr lang="en-US" sz="1600" dirty="0" smtClean="0"/>
          </a:p>
          <a:p>
            <a:pPr lvl="0"/>
            <a:r>
              <a:rPr lang="ar-SY" sz="1600" dirty="0" smtClean="0"/>
              <a:t>تزيد من تكاليف العمل والآلات.</a:t>
            </a:r>
            <a:endParaRPr lang="en-US" sz="1600" dirty="0" smtClean="0"/>
          </a:p>
          <a:p>
            <a:pPr lvl="0"/>
            <a:r>
              <a:rPr lang="ar-SY" sz="1600" dirty="0" smtClean="0"/>
              <a:t>تسبب نشر </a:t>
            </a:r>
            <a:r>
              <a:rPr lang="ar-SY" sz="1600" dirty="0" err="1" smtClean="0"/>
              <a:t>الامراض</a:t>
            </a:r>
            <a:r>
              <a:rPr lang="ar-SY" sz="1600" dirty="0" smtClean="0"/>
              <a:t> والحشرات.</a:t>
            </a:r>
            <a:endParaRPr lang="en-US" sz="1600" dirty="0" smtClean="0"/>
          </a:p>
          <a:p>
            <a:pPr lvl="0"/>
            <a:r>
              <a:rPr lang="ar-SY" sz="1600" dirty="0" smtClean="0"/>
              <a:t>تسبب سد قنوات الري والصرف.</a:t>
            </a:r>
            <a:endParaRPr lang="en-US" sz="1600" dirty="0" smtClean="0"/>
          </a:p>
          <a:p>
            <a:pPr lvl="0"/>
            <a:r>
              <a:rPr lang="ar-SY" sz="1600" dirty="0" smtClean="0"/>
              <a:t>تعرقل عمل الآلات الزراعية وتسبب ضررها.</a:t>
            </a:r>
            <a:endParaRPr lang="en-US" sz="1600" dirty="0" smtClean="0"/>
          </a:p>
          <a:p>
            <a:pPr lvl="0"/>
            <a:r>
              <a:rPr lang="ar-SY" sz="1600" dirty="0" smtClean="0"/>
              <a:t>تختلط بالمحصول وتقلل من قيمته.</a:t>
            </a:r>
            <a:endParaRPr lang="en-US" sz="1600" dirty="0" smtClean="0"/>
          </a:p>
          <a:p>
            <a:pPr>
              <a:buNone/>
            </a:pPr>
            <a:r>
              <a:rPr lang="ar-SY" sz="1600" b="1" dirty="0" err="1" smtClean="0"/>
              <a:t>اهم</a:t>
            </a:r>
            <a:r>
              <a:rPr lang="ar-SY" sz="1600" b="1" dirty="0" smtClean="0"/>
              <a:t> فوائد </a:t>
            </a:r>
            <a:r>
              <a:rPr lang="ar-SY" sz="1600" b="1" dirty="0" err="1" smtClean="0"/>
              <a:t>التعشيب</a:t>
            </a:r>
            <a:r>
              <a:rPr lang="ar-SY" sz="1600" b="1" dirty="0" smtClean="0"/>
              <a:t>:</a:t>
            </a:r>
            <a:endParaRPr lang="en-US" sz="1600" dirty="0" smtClean="0"/>
          </a:p>
          <a:p>
            <a:pPr lvl="0"/>
            <a:r>
              <a:rPr lang="ar-SY" sz="1600" dirty="0" smtClean="0"/>
              <a:t>التخلص من </a:t>
            </a:r>
            <a:r>
              <a:rPr lang="ar-SY" sz="1600" dirty="0" err="1" smtClean="0"/>
              <a:t>الادغال</a:t>
            </a:r>
            <a:r>
              <a:rPr lang="ar-SY" sz="1600" dirty="0" smtClean="0"/>
              <a:t> التي تنافس المحاصيل الخضرية في الماء والعناصر الغذائية </a:t>
            </a:r>
            <a:r>
              <a:rPr lang="ar-SY" sz="1600" dirty="0" err="1" smtClean="0"/>
              <a:t>واشعه</a:t>
            </a:r>
            <a:r>
              <a:rPr lang="ar-SY" sz="1600" dirty="0" smtClean="0"/>
              <a:t> الشمس.</a:t>
            </a:r>
            <a:endParaRPr lang="en-US" sz="1600" dirty="0" smtClean="0"/>
          </a:p>
          <a:p>
            <a:pPr lvl="0"/>
            <a:r>
              <a:rPr lang="ar-SY" sz="1600" dirty="0" smtClean="0"/>
              <a:t>يساعد العزق على حفظ رطوبة التربة بسبب تكوين طبقة خفيفة من التربة لمنع ارتفاع الماء الشعري وتبخره.</a:t>
            </a:r>
            <a:endParaRPr lang="en-US" sz="1600" dirty="0" smtClean="0"/>
          </a:p>
          <a:p>
            <a:pPr lvl="0"/>
            <a:r>
              <a:rPr lang="ar-SY" sz="1600" dirty="0" smtClean="0"/>
              <a:t>يؤدي </a:t>
            </a:r>
            <a:r>
              <a:rPr lang="ar-SY" sz="1600" dirty="0" err="1" smtClean="0"/>
              <a:t>الى</a:t>
            </a:r>
            <a:r>
              <a:rPr lang="ar-SY" sz="1600" dirty="0" smtClean="0"/>
              <a:t> تفكيك سطح التربة والعمل على تهويتها وتنشيط </a:t>
            </a:r>
            <a:r>
              <a:rPr lang="ar-SY" sz="1600" dirty="0" err="1" smtClean="0"/>
              <a:t>الاحياء</a:t>
            </a:r>
            <a:r>
              <a:rPr lang="ar-SY" sz="1600" dirty="0" smtClean="0"/>
              <a:t> </a:t>
            </a:r>
            <a:r>
              <a:rPr lang="ar-SY" sz="1600" dirty="0" err="1" smtClean="0"/>
              <a:t>المجهرية</a:t>
            </a:r>
            <a:r>
              <a:rPr lang="ar-SY" sz="1600" dirty="0" smtClean="0"/>
              <a:t> التي تحسن خواص التربة </a:t>
            </a:r>
            <a:r>
              <a:rPr lang="ar-SY" sz="1600" dirty="0" err="1" smtClean="0"/>
              <a:t>الفيزياوية</a:t>
            </a:r>
            <a:r>
              <a:rPr lang="ar-SY" sz="1600" dirty="0" smtClean="0"/>
              <a:t> والكيماوية والحيوية.</a:t>
            </a:r>
            <a:endParaRPr lang="en-US" sz="1600" dirty="0" smtClean="0"/>
          </a:p>
          <a:p>
            <a:pPr lvl="0"/>
            <a:r>
              <a:rPr lang="ar-SY" sz="1600" dirty="0" smtClean="0"/>
              <a:t>تزيد من عملية تثبيت النتروجين .</a:t>
            </a:r>
            <a:endParaRPr lang="en-US" sz="1600" dirty="0" smtClean="0"/>
          </a:p>
          <a:p>
            <a:pPr lvl="0"/>
            <a:r>
              <a:rPr lang="ar-SY" sz="1600" dirty="0" smtClean="0"/>
              <a:t>تساعد في تشجيع تكوين الجذور وتثبيت النباتات في بعض </a:t>
            </a:r>
            <a:r>
              <a:rPr lang="ar-SY" sz="1600" dirty="0" err="1" smtClean="0"/>
              <a:t>الانواع</a:t>
            </a:r>
            <a:r>
              <a:rPr lang="ar-SY" sz="1600" dirty="0" smtClean="0"/>
              <a:t> مثل </a:t>
            </a:r>
            <a:r>
              <a:rPr lang="ar-SY" sz="1600" dirty="0" err="1" smtClean="0"/>
              <a:t>الطماطة</a:t>
            </a:r>
            <a:r>
              <a:rPr lang="ar-SY" sz="1600" dirty="0" smtClean="0"/>
              <a:t>.</a:t>
            </a:r>
            <a:endParaRPr lang="en-US" sz="1600" dirty="0" smtClean="0"/>
          </a:p>
          <a:p>
            <a:pPr lvl="0"/>
            <a:r>
              <a:rPr lang="ar-SY" sz="1600" dirty="0" smtClean="0"/>
              <a:t>تساعد في خلط </a:t>
            </a:r>
            <a:r>
              <a:rPr lang="ar-SY" sz="1600" dirty="0" err="1" smtClean="0"/>
              <a:t>الاسمدة</a:t>
            </a:r>
            <a:r>
              <a:rPr lang="ar-SY" sz="1600" dirty="0" smtClean="0"/>
              <a:t> </a:t>
            </a:r>
            <a:r>
              <a:rPr lang="ar-SY" sz="1600" dirty="0" err="1" smtClean="0"/>
              <a:t>الكيمياوية</a:t>
            </a:r>
            <a:r>
              <a:rPr lang="ar-SY" sz="1600" dirty="0" smtClean="0"/>
              <a:t> والحيوانية ويضمن بقاء </a:t>
            </a:r>
            <a:r>
              <a:rPr lang="ar-SY" sz="1600" dirty="0" err="1" smtClean="0"/>
              <a:t>الاسمدة</a:t>
            </a:r>
            <a:r>
              <a:rPr lang="ar-SY" sz="1600" dirty="0" smtClean="0"/>
              <a:t> قريبه من جذور الخضراوات.</a:t>
            </a:r>
            <a:endParaRPr lang="en-US" sz="1600" dirty="0" smtClean="0"/>
          </a:p>
          <a:p>
            <a:pPr>
              <a:buNone/>
            </a:pPr>
            <a:r>
              <a:rPr lang="ar-SY" sz="1600" dirty="0" smtClean="0"/>
              <a:t>ويجب </a:t>
            </a:r>
            <a:r>
              <a:rPr lang="ar-SY" sz="1600" dirty="0" err="1" smtClean="0"/>
              <a:t>ان</a:t>
            </a:r>
            <a:r>
              <a:rPr lang="ar-SY" sz="1600" dirty="0" smtClean="0"/>
              <a:t> تجرى </a:t>
            </a:r>
            <a:r>
              <a:rPr lang="ar-SY" sz="1600" dirty="0" err="1" smtClean="0"/>
              <a:t>عمية</a:t>
            </a:r>
            <a:r>
              <a:rPr lang="ar-SY" sz="1600" dirty="0" smtClean="0"/>
              <a:t> العزق بعد </a:t>
            </a:r>
            <a:r>
              <a:rPr lang="ar-SY" sz="1600" dirty="0" err="1" smtClean="0"/>
              <a:t>انبات</a:t>
            </a:r>
            <a:r>
              <a:rPr lang="ar-SY" sz="1600" dirty="0" smtClean="0"/>
              <a:t> الحشائش وقبل </a:t>
            </a:r>
            <a:r>
              <a:rPr lang="ar-SY" sz="1600" dirty="0" err="1" smtClean="0"/>
              <a:t>ان</a:t>
            </a:r>
            <a:r>
              <a:rPr lang="ar-SY" sz="1600" dirty="0" smtClean="0"/>
              <a:t> تكبر وان تكون التربة ذات رطوبة مناسبة وان تكرر العملية حسب </a:t>
            </a:r>
            <a:r>
              <a:rPr lang="ar-SY" sz="1600" dirty="0" err="1" smtClean="0"/>
              <a:t>الحاجه</a:t>
            </a:r>
            <a:r>
              <a:rPr lang="ar-SY" sz="1600" dirty="0" smtClean="0"/>
              <a:t> كما يجب تجنب قطع جذور المحاصيل الخضرية </a:t>
            </a:r>
            <a:r>
              <a:rPr lang="ar-SY" sz="1600" dirty="0" err="1" smtClean="0"/>
              <a:t>او</a:t>
            </a:r>
            <a:r>
              <a:rPr lang="ar-SY" sz="1600" dirty="0" smtClean="0"/>
              <a:t> سيقانها </a:t>
            </a:r>
            <a:r>
              <a:rPr lang="ar-SY" sz="1600" dirty="0" err="1" smtClean="0"/>
              <a:t>او</a:t>
            </a:r>
            <a:r>
              <a:rPr lang="ar-SY" sz="1600" dirty="0" smtClean="0"/>
              <a:t> </a:t>
            </a:r>
            <a:r>
              <a:rPr lang="ar-SY" sz="1600" dirty="0" err="1" smtClean="0"/>
              <a:t>اوراقها</a:t>
            </a:r>
            <a:r>
              <a:rPr lang="ar-SY" sz="1600" dirty="0" smtClean="0"/>
              <a:t>.</a:t>
            </a:r>
            <a:endParaRPr lang="en-US" sz="1600" dirty="0" smtClean="0"/>
          </a:p>
          <a:p>
            <a:pPr lvl="0">
              <a:buNone/>
            </a:pPr>
            <a:r>
              <a:rPr lang="ar-SY" sz="1600" b="1" u="sng" dirty="0" smtClean="0"/>
              <a:t>طرق العزق:</a:t>
            </a:r>
            <a:endParaRPr lang="en-US" sz="1600" dirty="0" smtClean="0"/>
          </a:p>
          <a:p>
            <a:pPr>
              <a:buNone/>
            </a:pPr>
            <a:r>
              <a:rPr lang="ar-SY" sz="1600" b="1" dirty="0" smtClean="0"/>
              <a:t> </a:t>
            </a:r>
            <a:endParaRPr lang="en-US" sz="1600" dirty="0" smtClean="0"/>
          </a:p>
          <a:p>
            <a:pPr lvl="0">
              <a:buNone/>
            </a:pPr>
            <a:r>
              <a:rPr lang="ar-SY" sz="1600" b="1" dirty="0" smtClean="0"/>
              <a:t>الطريقة الميكانيكية:</a:t>
            </a:r>
            <a:r>
              <a:rPr lang="ar-SY" sz="1600" dirty="0" smtClean="0"/>
              <a:t> وتتم </a:t>
            </a:r>
            <a:endParaRPr lang="en-US" sz="1600" dirty="0" smtClean="0"/>
          </a:p>
          <a:p>
            <a:pPr lvl="0">
              <a:buNone/>
            </a:pPr>
            <a:r>
              <a:rPr lang="ar-SY" sz="1600" dirty="0" smtClean="0"/>
              <a:t>الآلات العازقة اليدوية        </a:t>
            </a:r>
            <a:r>
              <a:rPr lang="ar-SY" sz="1600" dirty="0" err="1" smtClean="0"/>
              <a:t>ب</a:t>
            </a:r>
            <a:r>
              <a:rPr lang="ar-SY" sz="1600" dirty="0" smtClean="0"/>
              <a:t>- الآلات العازقة الميكانيكية</a:t>
            </a:r>
            <a:endParaRPr lang="en-US" sz="1600" dirty="0" smtClean="0"/>
          </a:p>
          <a:p>
            <a:pPr>
              <a:buNone/>
            </a:pPr>
            <a:r>
              <a:rPr lang="ar-SY" sz="1600" dirty="0" smtClean="0"/>
              <a:t> </a:t>
            </a:r>
            <a:endParaRPr lang="en-US" sz="1600" dirty="0" smtClean="0"/>
          </a:p>
          <a:p>
            <a:pPr lvl="0">
              <a:buNone/>
            </a:pPr>
            <a:r>
              <a:rPr lang="ar-SY" sz="1600" b="1" dirty="0" smtClean="0"/>
              <a:t>الطريقة الكيماوية</a:t>
            </a:r>
            <a:r>
              <a:rPr lang="ar-SY" sz="1600" dirty="0" smtClean="0"/>
              <a:t> : وذلك باستعمال مبيدات </a:t>
            </a:r>
            <a:r>
              <a:rPr lang="ar-SY" sz="1600" dirty="0" err="1" smtClean="0"/>
              <a:t>الادغال</a:t>
            </a:r>
            <a:r>
              <a:rPr lang="ar-SY" sz="1600" dirty="0" smtClean="0"/>
              <a:t> </a:t>
            </a:r>
            <a:endParaRPr lang="en-US" sz="1600" dirty="0" smtClean="0"/>
          </a:p>
          <a:p>
            <a:pPr>
              <a:buNone/>
            </a:pPr>
            <a:r>
              <a:rPr lang="ar-SY" sz="1600" dirty="0" smtClean="0"/>
              <a:t>من محاسن الطريقة :</a:t>
            </a:r>
            <a:endParaRPr lang="en-US" sz="1600" dirty="0" smtClean="0"/>
          </a:p>
          <a:p>
            <a:pPr lvl="0">
              <a:buNone/>
            </a:pPr>
            <a:r>
              <a:rPr lang="ar-SY" sz="1600" dirty="0" smtClean="0"/>
              <a:t>قلة تكاليف العمل    2- كفاءتها بالقضاء على </a:t>
            </a:r>
            <a:r>
              <a:rPr lang="ar-SY" sz="1600" dirty="0" err="1" smtClean="0"/>
              <a:t>الادغال</a:t>
            </a:r>
            <a:r>
              <a:rPr lang="ar-SY" sz="1600" dirty="0" smtClean="0"/>
              <a:t> </a:t>
            </a:r>
            <a:endParaRPr lang="en-US" sz="1600" dirty="0" smtClean="0"/>
          </a:p>
          <a:p>
            <a:pPr>
              <a:buNone/>
            </a:pPr>
            <a:r>
              <a:rPr lang="ar-SY" sz="1600" dirty="0" smtClean="0"/>
              <a:t>من </a:t>
            </a:r>
            <a:r>
              <a:rPr lang="ar-SY" sz="1600" dirty="0" err="1" smtClean="0"/>
              <a:t>امثلة</a:t>
            </a:r>
            <a:r>
              <a:rPr lang="ar-SY" sz="1600" dirty="0" smtClean="0"/>
              <a:t> المبيدات </a:t>
            </a:r>
            <a:r>
              <a:rPr lang="en-US" sz="1600" dirty="0" smtClean="0"/>
              <a:t>2,4 –D</a:t>
            </a:r>
            <a:r>
              <a:rPr lang="ar-SY" sz="1600" dirty="0" smtClean="0"/>
              <a:t> و </a:t>
            </a:r>
            <a:r>
              <a:rPr lang="en-US" sz="1600" dirty="0" err="1" smtClean="0"/>
              <a:t>Dalapon</a:t>
            </a:r>
            <a:endParaRPr lang="en-US" sz="1600" dirty="0" smtClean="0"/>
          </a:p>
          <a:p>
            <a:pPr lvl="0">
              <a:buNone/>
            </a:pPr>
            <a:r>
              <a:rPr lang="ar-SY" sz="1600" b="1" dirty="0" smtClean="0"/>
              <a:t>الطريقة الزراعية :</a:t>
            </a:r>
            <a:r>
              <a:rPr lang="ar-SY" sz="1600" dirty="0" smtClean="0"/>
              <a:t> </a:t>
            </a:r>
            <a:r>
              <a:rPr lang="ar-SY" sz="1600" dirty="0" err="1" smtClean="0"/>
              <a:t>واهمها</a:t>
            </a:r>
            <a:r>
              <a:rPr lang="ar-SY" sz="1600" dirty="0" smtClean="0"/>
              <a:t> استعمال الدورات الزراعية التي لا تناسب الحشائش </a:t>
            </a:r>
            <a:r>
              <a:rPr lang="ar-SY" sz="1600" dirty="0" err="1" smtClean="0"/>
              <a:t>واتباع</a:t>
            </a:r>
            <a:r>
              <a:rPr lang="ar-SY" sz="1600" dirty="0" smtClean="0"/>
              <a:t> الطرق الزراعية التي تساعد في القضاء على </a:t>
            </a:r>
            <a:r>
              <a:rPr lang="ar-SY" sz="1600" dirty="0" err="1" smtClean="0"/>
              <a:t>الادغال</a:t>
            </a:r>
            <a:r>
              <a:rPr lang="ar-SY" sz="1600" dirty="0" smtClean="0"/>
              <a:t> وكذلك القضاء على نشر بعض </a:t>
            </a:r>
            <a:r>
              <a:rPr lang="ar-SY" sz="1600" dirty="0" err="1" smtClean="0"/>
              <a:t>الامراض</a:t>
            </a:r>
            <a:r>
              <a:rPr lang="ar-SY" sz="1600" dirty="0" smtClean="0"/>
              <a:t> والحشرات المتخصصة لنوع معين من الحشائش بحيث لا تتطفل على المحصول الرئيسي.</a:t>
            </a: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lnSpcReduction="10000"/>
          </a:bodyPr>
          <a:lstStyle/>
          <a:p>
            <a:pPr lvl="0">
              <a:buNone/>
            </a:pPr>
            <a:r>
              <a:rPr lang="ar-SY" sz="1600" b="1" dirty="0" smtClean="0"/>
              <a:t>المحاضرة الثامنة محاصيل الخضر المهمة في العراق </a:t>
            </a:r>
            <a:endParaRPr lang="en-US" sz="1600" dirty="0" smtClean="0"/>
          </a:p>
          <a:p>
            <a:pPr lvl="0">
              <a:buNone/>
            </a:pPr>
            <a:r>
              <a:rPr lang="ar-SY" sz="1600" b="1" dirty="0" smtClean="0"/>
              <a:t>العائلة الباذنجانية </a:t>
            </a:r>
            <a:r>
              <a:rPr lang="en-US" sz="1600" b="1" dirty="0" err="1" smtClean="0"/>
              <a:t>Solanaceae</a:t>
            </a:r>
            <a:endParaRPr lang="en-US" sz="1600" dirty="0" smtClean="0"/>
          </a:p>
          <a:p>
            <a:pPr>
              <a:buNone/>
            </a:pPr>
            <a:r>
              <a:rPr lang="ar-SY" sz="1600" dirty="0" smtClean="0"/>
              <a:t>تتبع هذه العائلة محاصيل خضر مهمة من الناحية الغذائية والاقتصادية </a:t>
            </a:r>
            <a:r>
              <a:rPr lang="ar-SY" sz="1600" dirty="0" err="1" smtClean="0"/>
              <a:t>اهمها</a:t>
            </a:r>
            <a:r>
              <a:rPr lang="ar-SY" sz="1600" dirty="0" smtClean="0"/>
              <a:t>:</a:t>
            </a:r>
            <a:endParaRPr lang="en-US" sz="1600" dirty="0" smtClean="0"/>
          </a:p>
          <a:p>
            <a:pPr lvl="0">
              <a:buNone/>
            </a:pPr>
            <a:r>
              <a:rPr lang="ar-SY" sz="1600" b="1" dirty="0" err="1" smtClean="0"/>
              <a:t>الطماطة</a:t>
            </a:r>
            <a:r>
              <a:rPr lang="ar-SY" sz="1600" b="1" dirty="0" smtClean="0"/>
              <a:t> </a:t>
            </a:r>
            <a:r>
              <a:rPr lang="en-US" sz="1600" b="1" dirty="0" err="1" smtClean="0"/>
              <a:t>Lycopersicon</a:t>
            </a:r>
            <a:r>
              <a:rPr lang="en-US" sz="1600" b="1" dirty="0" smtClean="0"/>
              <a:t> </a:t>
            </a:r>
            <a:r>
              <a:rPr lang="en-US" sz="1600" b="1" dirty="0" err="1" smtClean="0"/>
              <a:t>esculentum</a:t>
            </a:r>
            <a:r>
              <a:rPr lang="en-US" sz="1600" b="1" dirty="0" smtClean="0"/>
              <a:t> Mill.              Tomato   </a:t>
            </a:r>
            <a:endParaRPr lang="en-US" sz="1600" dirty="0" smtClean="0"/>
          </a:p>
          <a:p>
            <a:pPr>
              <a:buNone/>
            </a:pPr>
            <a:r>
              <a:rPr lang="ar-SY" sz="1600" b="1" dirty="0" smtClean="0"/>
              <a:t>الموطن </a:t>
            </a:r>
            <a:r>
              <a:rPr lang="ar-SY" sz="1600" b="1" dirty="0" err="1" smtClean="0"/>
              <a:t>الاصلي</a:t>
            </a:r>
            <a:r>
              <a:rPr lang="ar-SY" sz="1600" dirty="0" smtClean="0"/>
              <a:t> : تعتبر مناطق بيرو وبوليفيا </a:t>
            </a:r>
            <a:r>
              <a:rPr lang="ar-SY" sz="1600" dirty="0" err="1" smtClean="0"/>
              <a:t>والاكوادور</a:t>
            </a:r>
            <a:r>
              <a:rPr lang="ar-SY" sz="1600" dirty="0" smtClean="0"/>
              <a:t> في </a:t>
            </a:r>
            <a:r>
              <a:rPr lang="ar-SY" sz="1600" dirty="0" err="1" smtClean="0"/>
              <a:t>امريكا</a:t>
            </a:r>
            <a:r>
              <a:rPr lang="ar-SY" sz="1600" dirty="0" smtClean="0"/>
              <a:t> الجنوبية هي الموطن </a:t>
            </a:r>
            <a:r>
              <a:rPr lang="ar-SY" sz="1600" dirty="0" err="1" smtClean="0"/>
              <a:t>الاصلي</a:t>
            </a:r>
            <a:r>
              <a:rPr lang="ar-SY" sz="1600" dirty="0" smtClean="0"/>
              <a:t> ويعتبر محصول </a:t>
            </a:r>
            <a:r>
              <a:rPr lang="ar-SY" sz="1600" dirty="0" err="1" smtClean="0"/>
              <a:t>الطماطة</a:t>
            </a:r>
            <a:r>
              <a:rPr lang="ar-SY" sz="1600" dirty="0" smtClean="0"/>
              <a:t> من </a:t>
            </a:r>
            <a:r>
              <a:rPr lang="ar-SY" sz="1600" dirty="0" err="1" smtClean="0"/>
              <a:t>اهم</a:t>
            </a:r>
            <a:r>
              <a:rPr lang="ar-SY" sz="1600" dirty="0" smtClean="0"/>
              <a:t> محاصيل الخضر سواء كان ذلك على المستوى المحلي </a:t>
            </a:r>
            <a:r>
              <a:rPr lang="ar-SY" sz="1600" dirty="0" err="1" smtClean="0"/>
              <a:t>او</a:t>
            </a:r>
            <a:r>
              <a:rPr lang="ar-SY" sz="1600" dirty="0" smtClean="0"/>
              <a:t> العالمي , لسببين </a:t>
            </a:r>
            <a:r>
              <a:rPr lang="ar-SY" sz="1600" dirty="0" err="1" smtClean="0"/>
              <a:t>اولهما</a:t>
            </a:r>
            <a:r>
              <a:rPr lang="ar-SY" sz="1600" dirty="0" smtClean="0"/>
              <a:t> </a:t>
            </a:r>
            <a:r>
              <a:rPr lang="ar-SY" sz="1600" dirty="0" err="1" smtClean="0"/>
              <a:t>امكانية</a:t>
            </a:r>
            <a:r>
              <a:rPr lang="ar-SY" sz="1600" dirty="0" smtClean="0"/>
              <a:t> استهلاك ثمار </a:t>
            </a:r>
            <a:r>
              <a:rPr lang="ar-SY" sz="1600" dirty="0" err="1" smtClean="0"/>
              <a:t>الطماطة</a:t>
            </a:r>
            <a:r>
              <a:rPr lang="ar-SY" sz="1600" dirty="0" smtClean="0"/>
              <a:t> بأشكالها المختلفة كاستعمالها طازجة </a:t>
            </a:r>
            <a:r>
              <a:rPr lang="ar-SY" sz="1600" dirty="0" err="1" smtClean="0"/>
              <a:t>او</a:t>
            </a:r>
            <a:r>
              <a:rPr lang="ar-SY" sz="1600" dirty="0" smtClean="0"/>
              <a:t> معلبة </a:t>
            </a:r>
            <a:r>
              <a:rPr lang="ar-SY" sz="1600" dirty="0" err="1" smtClean="0"/>
              <a:t>او</a:t>
            </a:r>
            <a:r>
              <a:rPr lang="ar-SY" sz="1600" dirty="0" smtClean="0"/>
              <a:t> لأغراض الطبخ </a:t>
            </a:r>
            <a:r>
              <a:rPr lang="ar-SY" sz="1600" dirty="0" err="1" smtClean="0"/>
              <a:t>اضافة</a:t>
            </a:r>
            <a:r>
              <a:rPr lang="ar-SY" sz="1600" dirty="0" smtClean="0"/>
              <a:t> </a:t>
            </a:r>
            <a:r>
              <a:rPr lang="ar-SY" sz="1600" dirty="0" err="1" smtClean="0"/>
              <a:t>الى</a:t>
            </a:r>
            <a:r>
              <a:rPr lang="ar-SY" sz="1600" dirty="0" smtClean="0"/>
              <a:t> دخولها في صناعة المعجون بأشكالها </a:t>
            </a:r>
            <a:r>
              <a:rPr lang="ar-SY" sz="1600" dirty="0" err="1" smtClean="0"/>
              <a:t>والصاص</a:t>
            </a:r>
            <a:r>
              <a:rPr lang="ar-SY" sz="1600" dirty="0" smtClean="0"/>
              <a:t> والثاني القيمة الغذائية العالية لثمار </a:t>
            </a:r>
            <a:r>
              <a:rPr lang="ar-SY" sz="1600" dirty="0" err="1" smtClean="0"/>
              <a:t>الطماطة</a:t>
            </a:r>
            <a:r>
              <a:rPr lang="ar-SY" sz="1600" dirty="0" smtClean="0"/>
              <a:t> . فكل 100 غم منها يحتوي على 23 ملغم من </a:t>
            </a:r>
            <a:r>
              <a:rPr lang="en-US" sz="1600" dirty="0" err="1" smtClean="0"/>
              <a:t>Vc</a:t>
            </a:r>
            <a:r>
              <a:rPr lang="en-US" sz="1600" dirty="0" smtClean="0"/>
              <a:t> </a:t>
            </a:r>
            <a:r>
              <a:rPr lang="ar-SY" sz="1600" dirty="0" smtClean="0"/>
              <a:t>و 900 وحدة دولية من فيتامين </a:t>
            </a:r>
            <a:r>
              <a:rPr lang="en-US" sz="1600" dirty="0" smtClean="0"/>
              <a:t>A </a:t>
            </a:r>
            <a:r>
              <a:rPr lang="ar-SY" sz="1600" dirty="0" smtClean="0"/>
              <a:t> و 0,06 ملغم فيتامين </a:t>
            </a:r>
            <a:r>
              <a:rPr lang="en-US" sz="1600" dirty="0" smtClean="0"/>
              <a:t>B1</a:t>
            </a:r>
            <a:r>
              <a:rPr lang="ar-SY" sz="1600" dirty="0" smtClean="0"/>
              <a:t> و 1,1 غم بروتين.</a:t>
            </a:r>
            <a:endParaRPr lang="en-US" sz="1600" dirty="0" smtClean="0"/>
          </a:p>
          <a:p>
            <a:pPr>
              <a:buNone/>
            </a:pPr>
            <a:r>
              <a:rPr lang="ar-SY" sz="1600" b="1" dirty="0" err="1" smtClean="0"/>
              <a:t>الاصناف</a:t>
            </a:r>
            <a:r>
              <a:rPr lang="ar-SY" sz="1600" b="1" dirty="0" smtClean="0"/>
              <a:t>:</a:t>
            </a:r>
            <a:r>
              <a:rPr lang="ar-SY" sz="1600" dirty="0" smtClean="0"/>
              <a:t> </a:t>
            </a:r>
            <a:r>
              <a:rPr lang="ar-SY" sz="1600" dirty="0" err="1" smtClean="0"/>
              <a:t>اهم</a:t>
            </a:r>
            <a:r>
              <a:rPr lang="ar-SY" sz="1600" dirty="0" smtClean="0"/>
              <a:t> </a:t>
            </a:r>
            <a:r>
              <a:rPr lang="ar-SY" sz="1600" dirty="0" err="1" smtClean="0"/>
              <a:t>الاصناف</a:t>
            </a:r>
            <a:r>
              <a:rPr lang="ar-SY" sz="1600" dirty="0" smtClean="0"/>
              <a:t> المنتشرة في القطر هي ( المحلي – سوبر </a:t>
            </a:r>
            <a:r>
              <a:rPr lang="ar-SY" sz="1600" dirty="0" err="1" smtClean="0"/>
              <a:t>ماريموند</a:t>
            </a:r>
            <a:r>
              <a:rPr lang="ar-SY" sz="1600" dirty="0" smtClean="0"/>
              <a:t> – </a:t>
            </a:r>
            <a:r>
              <a:rPr lang="ar-SY" sz="1600" dirty="0" err="1" smtClean="0"/>
              <a:t>بيرسن</a:t>
            </a:r>
            <a:r>
              <a:rPr lang="ar-SY" sz="1600" dirty="0" smtClean="0"/>
              <a:t> المحسن – مونت كارلو).</a:t>
            </a:r>
            <a:endParaRPr lang="en-US" sz="1600" dirty="0" smtClean="0"/>
          </a:p>
          <a:p>
            <a:pPr>
              <a:buNone/>
            </a:pPr>
            <a:r>
              <a:rPr lang="ar-SY" sz="1600" b="1" dirty="0" smtClean="0"/>
              <a:t>الظروف الجوية:</a:t>
            </a:r>
            <a:r>
              <a:rPr lang="ar-SY" sz="1600" dirty="0" smtClean="0"/>
              <a:t> </a:t>
            </a:r>
            <a:r>
              <a:rPr lang="ar-SY" sz="1600" dirty="0" err="1" smtClean="0"/>
              <a:t>الطماطة</a:t>
            </a:r>
            <a:r>
              <a:rPr lang="ar-SY" sz="1600" dirty="0" smtClean="0"/>
              <a:t> من محاصيل  الخضر الحساسة جداً لانخفاض درجات الحرارة حيث يتوقف النمو في درجة حرارة اقل من 10 </a:t>
            </a:r>
            <a:r>
              <a:rPr lang="ar-SY" sz="1600" dirty="0" err="1" smtClean="0"/>
              <a:t>م</a:t>
            </a:r>
            <a:r>
              <a:rPr lang="ar-SY" sz="1600" dirty="0" smtClean="0"/>
              <a:t> وتتوقف النباتات عن </a:t>
            </a:r>
            <a:r>
              <a:rPr lang="ar-SY" sz="1600" dirty="0" err="1" smtClean="0"/>
              <a:t>التزهير</a:t>
            </a:r>
            <a:r>
              <a:rPr lang="ar-SY" sz="1600" dirty="0" smtClean="0"/>
              <a:t> في حالة انخفاضها عن 15م </a:t>
            </a:r>
            <a:r>
              <a:rPr lang="ar-SY" sz="1600" dirty="0" err="1" smtClean="0"/>
              <a:t>اما</a:t>
            </a:r>
            <a:r>
              <a:rPr lang="ar-SY" sz="1600" dirty="0" smtClean="0"/>
              <a:t> </a:t>
            </a:r>
            <a:r>
              <a:rPr lang="ar-SY" sz="1600" dirty="0" err="1" smtClean="0"/>
              <a:t>افضل</a:t>
            </a:r>
            <a:r>
              <a:rPr lang="ar-SY" sz="1600" dirty="0" smtClean="0"/>
              <a:t> درجة حرارة لإنبات البذور ونمو النباتات هي التي تتراوح 20 – 25 </a:t>
            </a:r>
            <a:r>
              <a:rPr lang="ar-SY" sz="1600" dirty="0" err="1" smtClean="0"/>
              <a:t>م</a:t>
            </a:r>
            <a:r>
              <a:rPr lang="ar-SY" sz="1600" dirty="0" smtClean="0"/>
              <a:t> وان ارتفاع الحرارة عن 35 </a:t>
            </a:r>
            <a:r>
              <a:rPr lang="ar-SY" sz="1600" dirty="0" err="1" smtClean="0"/>
              <a:t>م</a:t>
            </a:r>
            <a:r>
              <a:rPr lang="ar-SY" sz="1600" dirty="0" smtClean="0"/>
              <a:t> تؤدي </a:t>
            </a:r>
            <a:r>
              <a:rPr lang="ar-SY" sz="1600" dirty="0" err="1" smtClean="0"/>
              <a:t>الى</a:t>
            </a:r>
            <a:r>
              <a:rPr lang="ar-SY" sz="1600" dirty="0" smtClean="0"/>
              <a:t> توقف عقد الثمار بسبب موت حبوب اللقاح وتساقط </a:t>
            </a:r>
            <a:r>
              <a:rPr lang="ar-SY" sz="1600" dirty="0" err="1" smtClean="0"/>
              <a:t>الازهار</a:t>
            </a:r>
            <a:r>
              <a:rPr lang="ar-SY" sz="1600" dirty="0" smtClean="0"/>
              <a:t> , </a:t>
            </a:r>
            <a:r>
              <a:rPr lang="ar-SY" sz="1600" dirty="0" err="1" smtClean="0"/>
              <a:t>اما</a:t>
            </a:r>
            <a:r>
              <a:rPr lang="ar-SY" sz="1600" dirty="0" smtClean="0"/>
              <a:t> </a:t>
            </a:r>
            <a:r>
              <a:rPr lang="ar-SY" sz="1600" dirty="0" err="1" smtClean="0"/>
              <a:t>افضل</a:t>
            </a:r>
            <a:r>
              <a:rPr lang="ar-SY" sz="1600" dirty="0" smtClean="0"/>
              <a:t> </a:t>
            </a:r>
            <a:r>
              <a:rPr lang="ar-SY" sz="1600" dirty="0" err="1" smtClean="0"/>
              <a:t>اضاءة</a:t>
            </a:r>
            <a:r>
              <a:rPr lang="ar-SY" sz="1600" dirty="0" smtClean="0"/>
              <a:t> فيجب </a:t>
            </a:r>
            <a:r>
              <a:rPr lang="ar-SY" sz="1600" dirty="0" err="1" smtClean="0"/>
              <a:t>ان</a:t>
            </a:r>
            <a:r>
              <a:rPr lang="ar-SY" sz="1600" dirty="0" smtClean="0"/>
              <a:t> لا تقل عن 9 ساعات ولا تزيد عن 18 ساعة ضوئية لضمان نمو النبات وتحسين نوعية الثمار.</a:t>
            </a:r>
            <a:endParaRPr lang="en-US" sz="1600" dirty="0" smtClean="0"/>
          </a:p>
          <a:p>
            <a:pPr>
              <a:buNone/>
            </a:pPr>
            <a:r>
              <a:rPr lang="ar-SY" sz="1600" b="1" dirty="0" smtClean="0"/>
              <a:t>التربة الملائمة :</a:t>
            </a:r>
            <a:r>
              <a:rPr lang="ar-SY" sz="1600" dirty="0" smtClean="0"/>
              <a:t> تجود زراعة </a:t>
            </a:r>
            <a:r>
              <a:rPr lang="ar-SY" sz="1600" dirty="0" err="1" smtClean="0"/>
              <a:t>الطماطة</a:t>
            </a:r>
            <a:r>
              <a:rPr lang="ar-SY" sz="1600" dirty="0" smtClean="0"/>
              <a:t> في الترب ذات </a:t>
            </a:r>
            <a:r>
              <a:rPr lang="ar-SY" sz="1600" dirty="0" err="1" smtClean="0"/>
              <a:t>النسجات</a:t>
            </a:r>
            <a:r>
              <a:rPr lang="ar-SY" sz="1600" dirty="0" smtClean="0"/>
              <a:t> المختلفة شرط </a:t>
            </a:r>
            <a:r>
              <a:rPr lang="ar-SY" sz="1600" dirty="0" err="1" smtClean="0"/>
              <a:t>ان</a:t>
            </a:r>
            <a:r>
              <a:rPr lang="ar-SY" sz="1600" dirty="0" smtClean="0"/>
              <a:t> تكون خالية من </a:t>
            </a:r>
            <a:r>
              <a:rPr lang="ar-SY" sz="1600" dirty="0" err="1" smtClean="0"/>
              <a:t>الاملاح</a:t>
            </a:r>
            <a:r>
              <a:rPr lang="ar-SY" sz="1600" dirty="0" smtClean="0"/>
              <a:t> الضارة وغير موبوءة بالأمراض والحشرات وان تتراوح حموضتها ما بين 5,5 – 7 </a:t>
            </a:r>
            <a:r>
              <a:rPr lang="ar-SY" sz="1600" dirty="0" err="1" smtClean="0"/>
              <a:t>اما</a:t>
            </a:r>
            <a:r>
              <a:rPr lang="ar-SY" sz="1600" dirty="0" smtClean="0"/>
              <a:t> الترب الرملية (الخفيفة) فهي </a:t>
            </a:r>
            <a:r>
              <a:rPr lang="ar-SY" sz="1600" dirty="0" err="1" smtClean="0"/>
              <a:t>الانسب</a:t>
            </a:r>
            <a:r>
              <a:rPr lang="ar-SY" sz="1600" dirty="0" smtClean="0"/>
              <a:t> للزراعة المبكرة.</a:t>
            </a:r>
            <a:endParaRPr lang="en-US" sz="1600" dirty="0" smtClean="0"/>
          </a:p>
          <a:p>
            <a:pPr>
              <a:buNone/>
            </a:pPr>
            <a:r>
              <a:rPr lang="ar-SY" sz="1600" b="1" dirty="0" smtClean="0"/>
              <a:t>الري:</a:t>
            </a:r>
            <a:r>
              <a:rPr lang="ar-SY" sz="1600" dirty="0" smtClean="0"/>
              <a:t> نباتات </a:t>
            </a:r>
            <a:r>
              <a:rPr lang="ar-SY" sz="1600" dirty="0" err="1" smtClean="0"/>
              <a:t>الطماطة</a:t>
            </a:r>
            <a:r>
              <a:rPr lang="ar-SY" sz="1600" dirty="0" smtClean="0"/>
              <a:t> حساسة جداً لزيادة </a:t>
            </a:r>
            <a:r>
              <a:rPr lang="ar-SY" sz="1600" dirty="0" err="1" smtClean="0"/>
              <a:t>او</a:t>
            </a:r>
            <a:r>
              <a:rPr lang="ar-SY" sz="1600" dirty="0" smtClean="0"/>
              <a:t> نقص رطوبة التربة ففي مرحلة النمو الخضري يفضل تباعد المدة بين </a:t>
            </a:r>
            <a:r>
              <a:rPr lang="ar-SY" sz="1600" dirty="0" err="1" smtClean="0"/>
              <a:t>رية</a:t>
            </a:r>
            <a:r>
              <a:rPr lang="ar-SY" sz="1600" dirty="0" smtClean="0"/>
              <a:t> </a:t>
            </a:r>
            <a:r>
              <a:rPr lang="ar-SY" sz="1600" dirty="0" err="1" smtClean="0"/>
              <a:t>واخرى</a:t>
            </a:r>
            <a:r>
              <a:rPr lang="ar-SY" sz="1600" dirty="0" smtClean="0"/>
              <a:t> , ( لغرض تشجيع النبات على تكوين مجموع جذري متطور ذو كفاءة عالية في الاستفادة من المواد الغذائية المعدنية وبالتالي الحصول على مجموع خضري كبير). </a:t>
            </a:r>
            <a:r>
              <a:rPr lang="ar-SY" sz="1600" dirty="0" err="1" smtClean="0"/>
              <a:t>اما</a:t>
            </a:r>
            <a:r>
              <a:rPr lang="ar-SY" sz="1600" dirty="0" smtClean="0"/>
              <a:t> خلال مرحلة </a:t>
            </a:r>
            <a:r>
              <a:rPr lang="ar-SY" sz="1600" dirty="0" err="1" smtClean="0"/>
              <a:t>الازهار</a:t>
            </a:r>
            <a:r>
              <a:rPr lang="ar-SY" sz="1600" dirty="0" smtClean="0"/>
              <a:t> وعقد الثمار فيجب </a:t>
            </a:r>
            <a:r>
              <a:rPr lang="ar-SY" sz="1600" dirty="0" err="1" smtClean="0"/>
              <a:t>ان</a:t>
            </a:r>
            <a:r>
              <a:rPr lang="ar-SY" sz="1600" dirty="0" smtClean="0"/>
              <a:t> تتوفر دائماً رطوبة </a:t>
            </a:r>
            <a:r>
              <a:rPr lang="ar-SY" sz="1600" dirty="0" err="1" smtClean="0"/>
              <a:t>ارضية</a:t>
            </a:r>
            <a:r>
              <a:rPr lang="ar-SY" sz="1600" dirty="0" smtClean="0"/>
              <a:t> مناسبة من خلال تقليص المدة بين </a:t>
            </a:r>
            <a:r>
              <a:rPr lang="ar-SY" sz="1600" dirty="0" err="1" smtClean="0"/>
              <a:t>الريات</a:t>
            </a:r>
            <a:r>
              <a:rPr lang="ar-SY" sz="1600" dirty="0" smtClean="0"/>
              <a:t>. </a:t>
            </a:r>
            <a:r>
              <a:rPr lang="ar-SY" sz="1600" dirty="0" err="1" smtClean="0"/>
              <a:t>اما</a:t>
            </a:r>
            <a:r>
              <a:rPr lang="ar-SY" sz="1600" dirty="0" smtClean="0"/>
              <a:t> عند نضج الثمار لا ينصح </a:t>
            </a:r>
            <a:r>
              <a:rPr lang="ar-SY" sz="1600" dirty="0" err="1" smtClean="0"/>
              <a:t>اطلاقا</a:t>
            </a:r>
            <a:r>
              <a:rPr lang="ar-SY" sz="1600" dirty="0" smtClean="0"/>
              <a:t> بتعطيش النباتات لان ذلك يؤدي </a:t>
            </a:r>
            <a:r>
              <a:rPr lang="ar-SY" sz="1600" dirty="0" err="1" smtClean="0"/>
              <a:t>الى</a:t>
            </a:r>
            <a:r>
              <a:rPr lang="ar-SY" sz="1600" dirty="0" smtClean="0"/>
              <a:t> تشقق الثمار وتشويه شكلها ورداءة نوعيتها.</a:t>
            </a: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r>
              <a:rPr lang="ar-SY" sz="1600" b="1" dirty="0" smtClean="0"/>
              <a:t>التسميد:</a:t>
            </a:r>
            <a:r>
              <a:rPr lang="ar-SY" sz="1600" dirty="0" smtClean="0"/>
              <a:t> </a:t>
            </a:r>
            <a:r>
              <a:rPr lang="ar-SY" sz="1600" dirty="0" err="1" smtClean="0"/>
              <a:t>الطماطة</a:t>
            </a:r>
            <a:r>
              <a:rPr lang="ar-SY" sz="1600" dirty="0" smtClean="0"/>
              <a:t> من المحاصيل المجهدة للتربة لذلك يضاف 30 كغم/ </a:t>
            </a:r>
            <a:r>
              <a:rPr lang="ar-SY" sz="1600" dirty="0" err="1" smtClean="0"/>
              <a:t>دونم</a:t>
            </a:r>
            <a:r>
              <a:rPr lang="ar-SY" sz="1600" dirty="0" smtClean="0"/>
              <a:t> كبريتات </a:t>
            </a:r>
            <a:r>
              <a:rPr lang="ar-SY" sz="1600" dirty="0" err="1" smtClean="0"/>
              <a:t>الامونيوم</a:t>
            </a:r>
            <a:r>
              <a:rPr lang="ar-SY" sz="1600" dirty="0" smtClean="0"/>
              <a:t> و 40 كغم سوبر فوسفات ثلاثي و30 </a:t>
            </a:r>
            <a:r>
              <a:rPr lang="ar-SY" sz="1600" dirty="0" err="1" smtClean="0"/>
              <a:t>كغ</a:t>
            </a:r>
            <a:r>
              <a:rPr lang="ar-SY" sz="1600" dirty="0" smtClean="0"/>
              <a:t> كبريتات </a:t>
            </a:r>
            <a:r>
              <a:rPr lang="ar-SY" sz="1600" dirty="0" err="1" smtClean="0"/>
              <a:t>البوتاسيوم</a:t>
            </a:r>
            <a:r>
              <a:rPr lang="ar-SY" sz="1600" dirty="0" smtClean="0"/>
              <a:t> , تضاف الدفعة </a:t>
            </a:r>
            <a:r>
              <a:rPr lang="ar-SY" sz="1600" dirty="0" err="1" smtClean="0"/>
              <a:t>الاولى</a:t>
            </a:r>
            <a:r>
              <a:rPr lang="ar-SY" sz="1600" dirty="0" smtClean="0"/>
              <a:t> بعد 3 </a:t>
            </a:r>
            <a:r>
              <a:rPr lang="ar-SY" sz="1600" dirty="0" err="1" smtClean="0"/>
              <a:t>اسابيع</a:t>
            </a:r>
            <a:r>
              <a:rPr lang="ar-SY" sz="1600" dirty="0" smtClean="0"/>
              <a:t> من الشتل وتشمل كل </a:t>
            </a:r>
            <a:r>
              <a:rPr lang="ar-SY" sz="1600" dirty="0" err="1" smtClean="0"/>
              <a:t>الفوسفور</a:t>
            </a:r>
            <a:r>
              <a:rPr lang="ar-SY" sz="1600" dirty="0" smtClean="0"/>
              <a:t> </a:t>
            </a:r>
            <a:r>
              <a:rPr lang="ar-SY" sz="1600" dirty="0" err="1" smtClean="0"/>
              <a:t>والبوتاسيوم</a:t>
            </a:r>
            <a:r>
              <a:rPr lang="ar-SY" sz="1600" dirty="0" smtClean="0"/>
              <a:t> ونصف النتروجين والثانية </a:t>
            </a:r>
            <a:r>
              <a:rPr lang="ar-SY" sz="1600" dirty="0" err="1" smtClean="0"/>
              <a:t>اثناء</a:t>
            </a:r>
            <a:r>
              <a:rPr lang="ar-SY" sz="1600" dirty="0" smtClean="0"/>
              <a:t> </a:t>
            </a:r>
            <a:r>
              <a:rPr lang="ar-SY" sz="1600" dirty="0" err="1" smtClean="0"/>
              <a:t>التزهير</a:t>
            </a:r>
            <a:r>
              <a:rPr lang="ar-SY" sz="1600" dirty="0" smtClean="0"/>
              <a:t> والعقد وتشمل النصف المتبقي من النتروجين ويفضل </a:t>
            </a:r>
            <a:r>
              <a:rPr lang="ar-SY" sz="1600" dirty="0" err="1" smtClean="0"/>
              <a:t>اضافة</a:t>
            </a:r>
            <a:r>
              <a:rPr lang="ar-SY" sz="1600" dirty="0" smtClean="0"/>
              <a:t> </a:t>
            </a:r>
            <a:r>
              <a:rPr lang="ar-SY" sz="1600" dirty="0" err="1" smtClean="0"/>
              <a:t>الاسمدة</a:t>
            </a:r>
            <a:r>
              <a:rPr lang="ar-SY" sz="1600" dirty="0" smtClean="0"/>
              <a:t> العضوية المتحللة </a:t>
            </a:r>
            <a:r>
              <a:rPr lang="ar-SY" sz="1600" dirty="0" err="1" smtClean="0"/>
              <a:t>الى</a:t>
            </a:r>
            <a:r>
              <a:rPr lang="ar-SY" sz="1600" dirty="0" smtClean="0"/>
              <a:t> التربة </a:t>
            </a:r>
            <a:r>
              <a:rPr lang="ar-SY" sz="1600" dirty="0" err="1" smtClean="0"/>
              <a:t>اثناء</a:t>
            </a:r>
            <a:r>
              <a:rPr lang="ar-SY" sz="1600" dirty="0" smtClean="0"/>
              <a:t> التحضير بمعدل 15 م</a:t>
            </a:r>
            <a:r>
              <a:rPr lang="ar-SY" sz="1600" baseline="30000" dirty="0" smtClean="0"/>
              <a:t>3</a:t>
            </a:r>
            <a:r>
              <a:rPr lang="ar-SY" sz="1600" dirty="0" smtClean="0"/>
              <a:t>/ </a:t>
            </a:r>
            <a:r>
              <a:rPr lang="ar-SY" sz="1600" dirty="0" err="1" smtClean="0"/>
              <a:t>دونم</a:t>
            </a:r>
            <a:r>
              <a:rPr lang="ar-SY" sz="1600" dirty="0" smtClean="0"/>
              <a:t>.</a:t>
            </a:r>
            <a:endParaRPr lang="en-US" sz="1600" dirty="0" smtClean="0"/>
          </a:p>
          <a:p>
            <a:pPr>
              <a:buNone/>
            </a:pPr>
            <a:r>
              <a:rPr lang="ar-SY" sz="1600" b="1" dirty="0" smtClean="0"/>
              <a:t>طريقة الزراعة والتكاثر</a:t>
            </a:r>
            <a:r>
              <a:rPr lang="ar-SY" sz="1600" dirty="0" smtClean="0"/>
              <a:t>: تتكاثر نباتات </a:t>
            </a:r>
            <a:r>
              <a:rPr lang="ar-SY" sz="1600" dirty="0" err="1" smtClean="0"/>
              <a:t>الطماطة</a:t>
            </a:r>
            <a:r>
              <a:rPr lang="ar-SY" sz="1600" dirty="0" smtClean="0"/>
              <a:t> عن طريق البذور التي يمكن </a:t>
            </a:r>
            <a:r>
              <a:rPr lang="ar-SY" sz="1600" dirty="0" err="1" smtClean="0"/>
              <a:t>ان</a:t>
            </a:r>
            <a:r>
              <a:rPr lang="ar-SY" sz="1600" dirty="0" smtClean="0"/>
              <a:t> تتم زراعتها على هيئة </a:t>
            </a:r>
            <a:r>
              <a:rPr lang="ar-SY" sz="1600" dirty="0" err="1" smtClean="0"/>
              <a:t>داية</a:t>
            </a:r>
            <a:r>
              <a:rPr lang="ar-SY" sz="1600" dirty="0" smtClean="0"/>
              <a:t> لغرض </a:t>
            </a:r>
            <a:r>
              <a:rPr lang="ar-SY" sz="1600" dirty="0" err="1" smtClean="0"/>
              <a:t>انتاج</a:t>
            </a:r>
            <a:r>
              <a:rPr lang="ar-SY" sz="1600" dirty="0" smtClean="0"/>
              <a:t> الشتلات, علماً </a:t>
            </a:r>
            <a:r>
              <a:rPr lang="ar-SY" sz="1600" dirty="0" err="1" smtClean="0"/>
              <a:t>ان</a:t>
            </a:r>
            <a:r>
              <a:rPr lang="ar-SY" sz="1600" dirty="0" smtClean="0"/>
              <a:t> كمية البذور اللازمة لزراعة </a:t>
            </a:r>
            <a:r>
              <a:rPr lang="ar-SY" sz="1600" dirty="0" err="1" smtClean="0"/>
              <a:t>دونم</a:t>
            </a:r>
            <a:r>
              <a:rPr lang="ar-SY" sz="1600" dirty="0" smtClean="0"/>
              <a:t> عن طريق </a:t>
            </a:r>
            <a:r>
              <a:rPr lang="ar-SY" sz="1600" dirty="0" err="1" smtClean="0"/>
              <a:t>الدايات</a:t>
            </a:r>
            <a:r>
              <a:rPr lang="ar-SY" sz="1600" dirty="0" smtClean="0"/>
              <a:t> 200-300 غم وفي حالة زراعة البذور مباشرة في الحقل المستديم تتضاعف الكمية لتصل </a:t>
            </a:r>
            <a:r>
              <a:rPr lang="ar-SY" sz="1600" dirty="0" err="1" smtClean="0"/>
              <a:t>الى</a:t>
            </a:r>
            <a:r>
              <a:rPr lang="ar-SY" sz="1600" dirty="0" smtClean="0"/>
              <a:t> 600 غم. تتم الزراعة في الحقل على هيئة مساطب المسافة بين مسطبة </a:t>
            </a:r>
            <a:r>
              <a:rPr lang="ar-SY" sz="1600" dirty="0" err="1" smtClean="0"/>
              <a:t>واخرى</a:t>
            </a:r>
            <a:r>
              <a:rPr lang="ar-SY" sz="1600" dirty="0" smtClean="0"/>
              <a:t> 1,5-2 </a:t>
            </a:r>
            <a:r>
              <a:rPr lang="ar-SY" sz="1600" dirty="0" err="1" smtClean="0"/>
              <a:t>م</a:t>
            </a:r>
            <a:r>
              <a:rPr lang="ar-SY" sz="1600" dirty="0" smtClean="0"/>
              <a:t> وبين نبات </a:t>
            </a:r>
            <a:r>
              <a:rPr lang="ar-SY" sz="1600" dirty="0" err="1" smtClean="0"/>
              <a:t>واخر</a:t>
            </a:r>
            <a:r>
              <a:rPr lang="ar-SY" sz="1600" dirty="0" smtClean="0"/>
              <a:t> 30 سم.</a:t>
            </a:r>
            <a:endParaRPr lang="en-US" sz="1600" dirty="0" smtClean="0"/>
          </a:p>
          <a:p>
            <a:pPr>
              <a:buNone/>
            </a:pPr>
            <a:r>
              <a:rPr lang="ar-SY" sz="1600" b="1" dirty="0" smtClean="0"/>
              <a:t>مواعيد الزراعة:</a:t>
            </a:r>
            <a:r>
              <a:rPr lang="ar-SY" sz="1600" dirty="0" smtClean="0"/>
              <a:t> تختلف مواعيد الزراعة في العراق بحسب الظروف الجوية السائدة وكما يلي :</a:t>
            </a:r>
            <a:endParaRPr lang="en-US" sz="1600" dirty="0" smtClean="0"/>
          </a:p>
          <a:p>
            <a:pPr>
              <a:buNone/>
            </a:pPr>
            <a:r>
              <a:rPr lang="ar-SY" sz="1600" dirty="0" smtClean="0"/>
              <a:t>1- </a:t>
            </a:r>
            <a:r>
              <a:rPr lang="ar-SY" sz="1600" b="1" dirty="0" smtClean="0"/>
              <a:t>الموعد</a:t>
            </a:r>
            <a:r>
              <a:rPr lang="ar-SY" sz="1600" dirty="0" smtClean="0"/>
              <a:t> </a:t>
            </a:r>
            <a:r>
              <a:rPr lang="ar-SY" sz="1600" b="1" dirty="0" smtClean="0"/>
              <a:t>الربيعي</a:t>
            </a:r>
            <a:r>
              <a:rPr lang="ar-SY" sz="1600" dirty="0" smtClean="0"/>
              <a:t> : وهو الموعد السائد في المنطقة الوسطى والشمالية وتكون الزراعة خلال </a:t>
            </a:r>
            <a:r>
              <a:rPr lang="ar-SY" sz="1600" dirty="0" err="1" smtClean="0"/>
              <a:t>الاسبوع</a:t>
            </a:r>
            <a:r>
              <a:rPr lang="ar-SY" sz="1600" dirty="0" smtClean="0"/>
              <a:t> </a:t>
            </a:r>
            <a:r>
              <a:rPr lang="ar-SY" sz="1600" dirty="0" err="1" smtClean="0"/>
              <a:t>الاول</a:t>
            </a:r>
            <a:r>
              <a:rPr lang="ar-SY" sz="1600" dirty="0" smtClean="0"/>
              <a:t> من شهر </a:t>
            </a:r>
            <a:r>
              <a:rPr lang="ar-SY" sz="1600" dirty="0" err="1" smtClean="0"/>
              <a:t>اذار</a:t>
            </a:r>
            <a:r>
              <a:rPr lang="ar-SY" sz="1600" dirty="0" smtClean="0"/>
              <a:t> </a:t>
            </a:r>
            <a:r>
              <a:rPr lang="ar-SY" sz="1600" dirty="0" err="1" smtClean="0"/>
              <a:t>او</a:t>
            </a:r>
            <a:r>
              <a:rPr lang="ar-SY" sz="1600" dirty="0" smtClean="0"/>
              <a:t> خلال النصف الثاني منه وتعطي حاصلاً ابتدأ من </a:t>
            </a:r>
            <a:r>
              <a:rPr lang="ar-SY" sz="1600" dirty="0" err="1" smtClean="0"/>
              <a:t>الاسبوع</a:t>
            </a:r>
            <a:r>
              <a:rPr lang="ar-SY" sz="1600" dirty="0" smtClean="0"/>
              <a:t> </a:t>
            </a:r>
            <a:r>
              <a:rPr lang="ar-SY" sz="1600" dirty="0" err="1" smtClean="0"/>
              <a:t>الاخير</a:t>
            </a:r>
            <a:r>
              <a:rPr lang="ar-SY" sz="1600" dirty="0" smtClean="0"/>
              <a:t> لشهر </a:t>
            </a:r>
            <a:r>
              <a:rPr lang="ar-SY" sz="1600" dirty="0" err="1" smtClean="0"/>
              <a:t>مايس</a:t>
            </a:r>
            <a:r>
              <a:rPr lang="ar-SY" sz="1600" dirty="0" smtClean="0"/>
              <a:t> وحتى منتصف شهر تموز وان موعد زراعة البذور لإنتاج </a:t>
            </a:r>
            <a:r>
              <a:rPr lang="ar-SY" sz="1600" dirty="0" err="1" smtClean="0"/>
              <a:t>الدايات</a:t>
            </a:r>
            <a:r>
              <a:rPr lang="ar-SY" sz="1600" dirty="0" smtClean="0"/>
              <a:t> يكون النصف الثاني من كانون الثاني.</a:t>
            </a:r>
            <a:endParaRPr lang="en-US" sz="1600" dirty="0" smtClean="0"/>
          </a:p>
          <a:p>
            <a:pPr lvl="0">
              <a:buNone/>
            </a:pPr>
            <a:r>
              <a:rPr lang="ar-SY" sz="1600" b="1" dirty="0" smtClean="0"/>
              <a:t>الموعد الصيفي</a:t>
            </a:r>
            <a:r>
              <a:rPr lang="ar-SY" sz="1600" dirty="0" smtClean="0"/>
              <a:t> : وهو الموعد السائد في المنطقة الجنوبية حيث تزرع البذور مباشرة خلال شهري تموز </a:t>
            </a:r>
            <a:r>
              <a:rPr lang="ar-SY" sz="1600" dirty="0" err="1" smtClean="0"/>
              <a:t>واب</a:t>
            </a:r>
            <a:r>
              <a:rPr lang="ar-SY" sz="1600" dirty="0" smtClean="0"/>
              <a:t> وتعطي النباتات حاصل خلال شهر تشرين الثاني </a:t>
            </a:r>
            <a:r>
              <a:rPr lang="ar-SY" sz="1600" dirty="0" err="1" smtClean="0"/>
              <a:t>لغايه</a:t>
            </a:r>
            <a:r>
              <a:rPr lang="ar-SY" sz="1600" dirty="0" smtClean="0"/>
              <a:t> </a:t>
            </a:r>
            <a:r>
              <a:rPr lang="ar-SY" sz="1600" dirty="0" err="1" smtClean="0"/>
              <a:t>اذار</a:t>
            </a:r>
            <a:r>
              <a:rPr lang="ar-SY" sz="1600" dirty="0" smtClean="0"/>
              <a:t>.</a:t>
            </a:r>
            <a:endParaRPr lang="en-US" sz="1600" dirty="0" smtClean="0"/>
          </a:p>
          <a:p>
            <a:pPr lvl="0">
              <a:buNone/>
            </a:pPr>
            <a:r>
              <a:rPr lang="ar-SY" sz="1600" b="1" dirty="0" smtClean="0"/>
              <a:t>الموعد الخريفي</a:t>
            </a:r>
            <a:r>
              <a:rPr lang="ar-SY" sz="1600" dirty="0" smtClean="0"/>
              <a:t>: تزرع البذور مباشرة خلال شهري 9 – 10 في المنطقة الوسطى وعند ابتداء درجات الحرارة بالانخفاض تغطى بالأغطية الواقية لحمايتها من البرد وتعطي حاصلاً من كانون الثاني – نيسان.</a:t>
            </a:r>
            <a:endParaRPr lang="en-US" sz="1600" dirty="0" smtClean="0"/>
          </a:p>
          <a:p>
            <a:pPr>
              <a:buNone/>
            </a:pPr>
            <a:r>
              <a:rPr lang="ar-SY" sz="1600" b="1" dirty="0" smtClean="0"/>
              <a:t>النضج والحصاد</a:t>
            </a:r>
            <a:r>
              <a:rPr lang="ar-SY" sz="1600" dirty="0" smtClean="0"/>
              <a:t>: تمر ثمار </a:t>
            </a:r>
            <a:r>
              <a:rPr lang="ar-SY" sz="1600" dirty="0" err="1" smtClean="0"/>
              <a:t>الطماطة</a:t>
            </a:r>
            <a:r>
              <a:rPr lang="ar-SY" sz="1600" dirty="0" smtClean="0"/>
              <a:t> ب 3 </a:t>
            </a:r>
            <a:r>
              <a:rPr lang="ar-SY" sz="1600" dirty="0" err="1" smtClean="0"/>
              <a:t>اطوار</a:t>
            </a:r>
            <a:r>
              <a:rPr lang="ar-SY" sz="1600" dirty="0" smtClean="0"/>
              <a:t> للنضج:</a:t>
            </a:r>
            <a:endParaRPr lang="en-US" sz="1600" dirty="0" smtClean="0"/>
          </a:p>
          <a:p>
            <a:pPr>
              <a:buNone/>
            </a:pPr>
            <a:r>
              <a:rPr lang="ar-SY" sz="1600" dirty="0" smtClean="0"/>
              <a:t>1- </a:t>
            </a:r>
            <a:r>
              <a:rPr lang="ar-SY" sz="1600" b="1" dirty="0" smtClean="0"/>
              <a:t>طور النضج </a:t>
            </a:r>
            <a:r>
              <a:rPr lang="ar-SY" sz="1600" b="1" dirty="0" err="1" smtClean="0"/>
              <a:t>الاخضر</a:t>
            </a:r>
            <a:r>
              <a:rPr lang="ar-SY" sz="1600" b="1" dirty="0" smtClean="0"/>
              <a:t> </a:t>
            </a:r>
            <a:r>
              <a:rPr lang="ar-SY" sz="1600" b="1" dirty="0" err="1" smtClean="0"/>
              <a:t>او</a:t>
            </a:r>
            <a:r>
              <a:rPr lang="ar-SY" sz="1600" b="1" dirty="0" smtClean="0"/>
              <a:t> </a:t>
            </a:r>
            <a:r>
              <a:rPr lang="ar-SY" sz="1600" b="1" dirty="0" err="1" smtClean="0"/>
              <a:t>الابيض</a:t>
            </a:r>
            <a:r>
              <a:rPr lang="ar-SY" sz="1600" dirty="0" smtClean="0"/>
              <a:t>: يتم جني الثمار عندما يراد شحنها </a:t>
            </a:r>
            <a:r>
              <a:rPr lang="ar-SY" sz="1600" dirty="0" err="1" smtClean="0"/>
              <a:t>او</a:t>
            </a:r>
            <a:r>
              <a:rPr lang="ar-SY" sz="1600" dirty="0" smtClean="0"/>
              <a:t> تسويقها </a:t>
            </a:r>
            <a:r>
              <a:rPr lang="ar-SY" sz="1600" dirty="0" err="1" smtClean="0"/>
              <a:t>الى</a:t>
            </a:r>
            <a:r>
              <a:rPr lang="ar-SY" sz="1600" dirty="0" smtClean="0"/>
              <a:t> </a:t>
            </a:r>
            <a:r>
              <a:rPr lang="ar-SY" sz="1600" dirty="0" err="1" smtClean="0"/>
              <a:t>اماكن</a:t>
            </a:r>
            <a:r>
              <a:rPr lang="ar-SY" sz="1600" dirty="0" smtClean="0"/>
              <a:t> بعيدة تستغرق وقتاً </a:t>
            </a:r>
            <a:r>
              <a:rPr lang="ar-SY" sz="1600" dirty="0" err="1" smtClean="0"/>
              <a:t>اكثر</a:t>
            </a:r>
            <a:r>
              <a:rPr lang="ar-SY" sz="1600" dirty="0" smtClean="0"/>
              <a:t> من 3 </a:t>
            </a:r>
            <a:r>
              <a:rPr lang="ar-SY" sz="1600" dirty="0" err="1" smtClean="0"/>
              <a:t>ايام</a:t>
            </a:r>
            <a:r>
              <a:rPr lang="ar-SY" sz="1600" dirty="0" smtClean="0"/>
              <a:t> وتكون هذه الثمار تحتوي على صبغة </a:t>
            </a:r>
            <a:r>
              <a:rPr lang="ar-SY" sz="1600" dirty="0" err="1" smtClean="0"/>
              <a:t>الكلورفيل</a:t>
            </a:r>
            <a:r>
              <a:rPr lang="ar-SY" sz="1600" dirty="0" smtClean="0"/>
              <a:t> </a:t>
            </a:r>
            <a:r>
              <a:rPr lang="en-US" sz="1600" dirty="0" smtClean="0"/>
              <a:t>A </a:t>
            </a:r>
            <a:r>
              <a:rPr lang="ar-SY" sz="1600" dirty="0" smtClean="0"/>
              <a:t> و </a:t>
            </a:r>
            <a:r>
              <a:rPr lang="en-US" sz="1600" dirty="0" smtClean="0"/>
              <a:t>B</a:t>
            </a:r>
            <a:r>
              <a:rPr lang="ar-SY" sz="1600" dirty="0" smtClean="0"/>
              <a:t>.</a:t>
            </a:r>
            <a:endParaRPr lang="en-US" sz="1600" dirty="0" smtClean="0"/>
          </a:p>
          <a:p>
            <a:pPr>
              <a:buNone/>
            </a:pPr>
            <a:r>
              <a:rPr lang="ar-SY" sz="1600" dirty="0" smtClean="0"/>
              <a:t>2- </a:t>
            </a:r>
            <a:r>
              <a:rPr lang="ar-SY" sz="1600" b="1" dirty="0" smtClean="0"/>
              <a:t>طور النضج </a:t>
            </a:r>
            <a:r>
              <a:rPr lang="ar-SY" sz="1600" b="1" dirty="0" err="1" smtClean="0"/>
              <a:t>الاصفر</a:t>
            </a:r>
            <a:r>
              <a:rPr lang="ar-SY" sz="1600" b="1" dirty="0" smtClean="0"/>
              <a:t> </a:t>
            </a:r>
            <a:r>
              <a:rPr lang="ar-SY" sz="1600" dirty="0" smtClean="0"/>
              <a:t>: يتم الجني في هذه المرحلة عندما يكون الفارق الزمني بين الجني والتسويق هو يوم </a:t>
            </a:r>
            <a:r>
              <a:rPr lang="ar-SY" sz="1600" dirty="0" err="1" smtClean="0"/>
              <a:t>او</a:t>
            </a:r>
            <a:r>
              <a:rPr lang="ar-SY" sz="1600" dirty="0" smtClean="0"/>
              <a:t> يومين وسبب اللون يرجع </a:t>
            </a:r>
            <a:r>
              <a:rPr lang="ar-SY" sz="1600" dirty="0" err="1" smtClean="0"/>
              <a:t>الى</a:t>
            </a:r>
            <a:r>
              <a:rPr lang="ar-SY" sz="1600" dirty="0" smtClean="0"/>
              <a:t> احتوائها على صبغة </a:t>
            </a:r>
            <a:r>
              <a:rPr lang="ar-SY" sz="1600" dirty="0" err="1" smtClean="0"/>
              <a:t>الكاروتين</a:t>
            </a:r>
            <a:r>
              <a:rPr lang="ar-SY" sz="1600" dirty="0" smtClean="0"/>
              <a:t> الصفراء .</a:t>
            </a:r>
            <a:endParaRPr lang="en-US" sz="1600" dirty="0" smtClean="0"/>
          </a:p>
          <a:p>
            <a:pPr>
              <a:buNone/>
            </a:pPr>
            <a:r>
              <a:rPr lang="ar-SY" sz="1600" dirty="0" smtClean="0"/>
              <a:t>3- </a:t>
            </a:r>
            <a:r>
              <a:rPr lang="ar-SY" sz="1600" b="1" dirty="0" smtClean="0"/>
              <a:t>طور النضج التام</a:t>
            </a:r>
            <a:r>
              <a:rPr lang="ar-SY" sz="1600" dirty="0" smtClean="0"/>
              <a:t>: تجنى الثمار في هذا الطور عندما يراد تسويقها خلال نفس اليوم </a:t>
            </a:r>
            <a:r>
              <a:rPr lang="ar-SY" sz="1600" dirty="0" err="1" smtClean="0"/>
              <a:t>او</a:t>
            </a:r>
            <a:r>
              <a:rPr lang="ar-SY" sz="1600" dirty="0" smtClean="0"/>
              <a:t> اليوم التالي كحد </a:t>
            </a:r>
            <a:r>
              <a:rPr lang="ar-SY" sz="1600" dirty="0" err="1" smtClean="0"/>
              <a:t>اقصى</a:t>
            </a:r>
            <a:r>
              <a:rPr lang="ar-SY" sz="1600" dirty="0" smtClean="0"/>
              <a:t> </a:t>
            </a:r>
            <a:r>
              <a:rPr lang="ar-SY" sz="1600" dirty="0" err="1" smtClean="0"/>
              <a:t>او</a:t>
            </a:r>
            <a:r>
              <a:rPr lang="ar-SY" sz="1600" dirty="0" smtClean="0"/>
              <a:t> عندما يراد استخدامها لأغراض التصنيع </a:t>
            </a:r>
            <a:r>
              <a:rPr lang="ar-SY" sz="1600" dirty="0" err="1" smtClean="0"/>
              <a:t>او</a:t>
            </a:r>
            <a:r>
              <a:rPr lang="ar-SY" sz="1600" dirty="0" smtClean="0"/>
              <a:t> لإنتاج البذور حيث يكون لون الثمار احمر بسبب احتوائها على صبغة </a:t>
            </a:r>
            <a:r>
              <a:rPr lang="ar-SY" sz="1600" dirty="0" err="1" smtClean="0"/>
              <a:t>اللايكوبين</a:t>
            </a:r>
            <a:r>
              <a:rPr lang="ar-SY" sz="1600" dirty="0" smtClean="0"/>
              <a:t> </a:t>
            </a:r>
            <a:r>
              <a:rPr lang="en-US" sz="1600" dirty="0" err="1" smtClean="0"/>
              <a:t>lycopene</a:t>
            </a:r>
            <a:r>
              <a:rPr lang="ar-SY" sz="1600" dirty="0" smtClean="0"/>
              <a:t>.</a:t>
            </a:r>
            <a:endParaRPr lang="en-US" sz="1600" dirty="0" smtClean="0"/>
          </a:p>
          <a:p>
            <a:pPr>
              <a:buNone/>
            </a:pPr>
            <a:r>
              <a:rPr lang="ar-SY" sz="1600" dirty="0" smtClean="0"/>
              <a:t>وتكون كمية </a:t>
            </a:r>
            <a:r>
              <a:rPr lang="ar-SY" sz="1600" dirty="0" err="1" smtClean="0"/>
              <a:t>الانتاج</a:t>
            </a:r>
            <a:r>
              <a:rPr lang="ar-SY" sz="1600" dirty="0" smtClean="0"/>
              <a:t> بظروف العراق 3 – 5 طن / </a:t>
            </a:r>
            <a:r>
              <a:rPr lang="ar-SY" sz="1600" dirty="0" err="1" smtClean="0"/>
              <a:t>دونم</a:t>
            </a:r>
            <a:r>
              <a:rPr lang="ar-SY" sz="1600" dirty="0" smtClean="0"/>
              <a:t> وهذا المعدل متباين من منطقة </a:t>
            </a:r>
            <a:r>
              <a:rPr lang="ar-SY" sz="1600" dirty="0" err="1" smtClean="0"/>
              <a:t>الى</a:t>
            </a:r>
            <a:r>
              <a:rPr lang="ar-SY" sz="1600" dirty="0" smtClean="0"/>
              <a:t> </a:t>
            </a:r>
            <a:r>
              <a:rPr lang="ar-SY" sz="1600" dirty="0" err="1" smtClean="0"/>
              <a:t>اخرى</a:t>
            </a:r>
            <a:r>
              <a:rPr lang="ar-SY" sz="1600" dirty="0" smtClean="0"/>
              <a:t>.</a:t>
            </a: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62500" lnSpcReduction="20000"/>
          </a:bodyPr>
          <a:lstStyle/>
          <a:p>
            <a:r>
              <a:rPr lang="ar-SY" sz="3000" b="1" dirty="0" err="1" smtClean="0"/>
              <a:t>البطاطا</a:t>
            </a:r>
            <a:r>
              <a:rPr lang="ar-SY" sz="3000" b="1" dirty="0" smtClean="0"/>
              <a:t> </a:t>
            </a:r>
            <a:r>
              <a:rPr lang="en-US" sz="3000" b="1" dirty="0" err="1" smtClean="0"/>
              <a:t>Solanum</a:t>
            </a:r>
            <a:r>
              <a:rPr lang="en-US" sz="3000" b="1" dirty="0" smtClean="0"/>
              <a:t> </a:t>
            </a:r>
            <a:r>
              <a:rPr lang="en-US" sz="3000" b="1" dirty="0" err="1" smtClean="0"/>
              <a:t>tuberosum</a:t>
            </a:r>
            <a:r>
              <a:rPr lang="en-US" sz="3000" b="1" dirty="0" smtClean="0"/>
              <a:t>          Potatoes    </a:t>
            </a:r>
            <a:endParaRPr lang="en-US" sz="3000" dirty="0" smtClean="0"/>
          </a:p>
          <a:p>
            <a:r>
              <a:rPr lang="ar-SY" sz="3000" b="1" dirty="0" smtClean="0"/>
              <a:t>الموطن </a:t>
            </a:r>
            <a:r>
              <a:rPr lang="ar-SY" sz="3000" b="1" dirty="0" err="1" smtClean="0"/>
              <a:t>الاصلي</a:t>
            </a:r>
            <a:r>
              <a:rPr lang="ar-SY" sz="3000" dirty="0" smtClean="0"/>
              <a:t>: تعتبر مناطق تشيلي وجبال </a:t>
            </a:r>
            <a:r>
              <a:rPr lang="ar-SY" sz="3000" dirty="0" err="1" smtClean="0"/>
              <a:t>الانديز</a:t>
            </a:r>
            <a:r>
              <a:rPr lang="ar-SY" sz="3000" dirty="0" smtClean="0"/>
              <a:t> في بوليفيا في </a:t>
            </a:r>
            <a:r>
              <a:rPr lang="ar-SY" sz="3000" dirty="0" err="1" smtClean="0"/>
              <a:t>امريكا</a:t>
            </a:r>
            <a:r>
              <a:rPr lang="ar-SY" sz="3000" dirty="0" smtClean="0"/>
              <a:t> اللاتينية هي الموطن </a:t>
            </a:r>
            <a:r>
              <a:rPr lang="ar-SY" sz="3000" dirty="0" err="1" smtClean="0"/>
              <a:t>الاصلي</a:t>
            </a:r>
            <a:r>
              <a:rPr lang="ar-SY" sz="3000" dirty="0" smtClean="0"/>
              <a:t> </a:t>
            </a:r>
            <a:r>
              <a:rPr lang="ar-SY" sz="3000" dirty="0" err="1" smtClean="0"/>
              <a:t>للبطاطا</a:t>
            </a:r>
            <a:r>
              <a:rPr lang="ar-SY" sz="3000" dirty="0" smtClean="0"/>
              <a:t> ويحتوي الكيلو غرام الواحد منها على 256 غم مادة جافة (210 نشا, 15 غم سكر , 20 غم بروتين , 10 غم </a:t>
            </a:r>
            <a:r>
              <a:rPr lang="ar-SY" sz="3000" dirty="0" err="1" smtClean="0"/>
              <a:t>سليلوز</a:t>
            </a:r>
            <a:r>
              <a:rPr lang="ar-SY" sz="3000" dirty="0" smtClean="0"/>
              <a:t> , 1 غم دهون) و100 </a:t>
            </a:r>
            <a:r>
              <a:rPr lang="ar-SY" sz="3000" dirty="0" err="1" smtClean="0"/>
              <a:t>ملغرام</a:t>
            </a:r>
            <a:r>
              <a:rPr lang="ar-SY" sz="3000" dirty="0" smtClean="0"/>
              <a:t> فيتامين </a:t>
            </a:r>
            <a:r>
              <a:rPr lang="en-US" sz="3000" dirty="0" smtClean="0"/>
              <a:t>C</a:t>
            </a:r>
            <a:r>
              <a:rPr lang="ar-SY" sz="3000" dirty="0" smtClean="0"/>
              <a:t> و 9 ملغم فيتامين </a:t>
            </a:r>
            <a:r>
              <a:rPr lang="en-US" sz="3000" dirty="0" smtClean="0"/>
              <a:t>B1 </a:t>
            </a:r>
            <a:r>
              <a:rPr lang="ar-SY" sz="3000" dirty="0" smtClean="0"/>
              <a:t>.</a:t>
            </a:r>
            <a:endParaRPr lang="en-US" sz="3000" dirty="0" smtClean="0"/>
          </a:p>
          <a:p>
            <a:r>
              <a:rPr lang="ar-SY" sz="3000" b="1" dirty="0" err="1" smtClean="0"/>
              <a:t>الاصناف</a:t>
            </a:r>
            <a:r>
              <a:rPr lang="ar-SY" sz="3000" dirty="0" smtClean="0"/>
              <a:t> : </a:t>
            </a:r>
            <a:r>
              <a:rPr lang="ar-SY" sz="3000" dirty="0" err="1" smtClean="0"/>
              <a:t>بنتجي</a:t>
            </a:r>
            <a:r>
              <a:rPr lang="ar-SY" sz="3000" dirty="0" smtClean="0"/>
              <a:t> – كلوديا – </a:t>
            </a:r>
            <a:r>
              <a:rPr lang="ar-SY" sz="3000" dirty="0" err="1" smtClean="0"/>
              <a:t>كلوستر</a:t>
            </a:r>
            <a:endParaRPr lang="en-US" sz="3000" dirty="0" smtClean="0"/>
          </a:p>
          <a:p>
            <a:r>
              <a:rPr lang="ar-SY" sz="3000" b="1" dirty="0" smtClean="0"/>
              <a:t>الظروف الجوية:</a:t>
            </a:r>
            <a:r>
              <a:rPr lang="ar-SY" sz="3000" dirty="0" smtClean="0"/>
              <a:t> تتطلب نباتات </a:t>
            </a:r>
            <a:r>
              <a:rPr lang="ar-SY" sz="3000" dirty="0" err="1" smtClean="0"/>
              <a:t>البطاطا</a:t>
            </a:r>
            <a:r>
              <a:rPr lang="ar-SY" sz="3000" dirty="0" smtClean="0"/>
              <a:t> درجات حرارة مرتفعة نسبياً في </a:t>
            </a:r>
            <a:r>
              <a:rPr lang="ar-SY" sz="3000" dirty="0" err="1" smtClean="0"/>
              <a:t>الاطوار</a:t>
            </a:r>
            <a:r>
              <a:rPr lang="ar-SY" sz="3000" dirty="0" smtClean="0"/>
              <a:t> </a:t>
            </a:r>
            <a:r>
              <a:rPr lang="ar-SY" sz="3000" dirty="0" err="1" smtClean="0"/>
              <a:t>الاولى</a:t>
            </a:r>
            <a:r>
              <a:rPr lang="ar-SY" sz="3000" dirty="0" smtClean="0"/>
              <a:t> من حياتها لتكوين مجموع خضري قوي والى انخفاض قليل بدرجات الحرارة خلال </a:t>
            </a:r>
            <a:r>
              <a:rPr lang="ar-SY" sz="3000" dirty="0" err="1" smtClean="0"/>
              <a:t>الاطوار</a:t>
            </a:r>
            <a:r>
              <a:rPr lang="ar-SY" sz="3000" dirty="0" smtClean="0"/>
              <a:t> </a:t>
            </a:r>
            <a:r>
              <a:rPr lang="ar-SY" sz="3000" dirty="0" err="1" smtClean="0"/>
              <a:t>الاخيرة</a:t>
            </a:r>
            <a:r>
              <a:rPr lang="ar-SY" sz="3000" dirty="0" smtClean="0"/>
              <a:t> من نموها وذلك لغرض تقليل التنفس وتوفير فائض من المواد </a:t>
            </a:r>
            <a:r>
              <a:rPr lang="ar-SY" sz="3000" dirty="0" err="1" smtClean="0"/>
              <a:t>الكاربوهيدراتية</a:t>
            </a:r>
            <a:r>
              <a:rPr lang="ar-SY" sz="3000" dirty="0" smtClean="0"/>
              <a:t> التي تنتقل من </a:t>
            </a:r>
            <a:r>
              <a:rPr lang="ar-SY" sz="3000" dirty="0" err="1" smtClean="0"/>
              <a:t>الاوراق</a:t>
            </a:r>
            <a:r>
              <a:rPr lang="ar-SY" sz="3000" dirty="0" smtClean="0"/>
              <a:t> وتخزنها في الدرنات.  </a:t>
            </a:r>
            <a:r>
              <a:rPr lang="ar-SY" sz="3000" dirty="0" err="1" smtClean="0"/>
              <a:t>افضل</a:t>
            </a:r>
            <a:r>
              <a:rPr lang="ar-SY" sz="3000" dirty="0" smtClean="0"/>
              <a:t> درجة حرارة  للنمو 15 – 25 </a:t>
            </a:r>
            <a:r>
              <a:rPr lang="ar-SY" sz="3000" dirty="0" err="1" smtClean="0"/>
              <a:t>م</a:t>
            </a:r>
            <a:r>
              <a:rPr lang="ar-SY" sz="3000" dirty="0" smtClean="0"/>
              <a:t> ولتكوين الدرنات ما بين 15 – 18م ولا تتحمل </a:t>
            </a:r>
            <a:r>
              <a:rPr lang="ar-SY" sz="3000" dirty="0" err="1" smtClean="0"/>
              <a:t>البطاطا</a:t>
            </a:r>
            <a:r>
              <a:rPr lang="ar-SY" sz="3000" dirty="0" smtClean="0"/>
              <a:t> </a:t>
            </a:r>
            <a:r>
              <a:rPr lang="ar-SY" sz="3000" dirty="0" err="1" smtClean="0"/>
              <a:t>الانجماد</a:t>
            </a:r>
            <a:r>
              <a:rPr lang="ar-SY" sz="3000" dirty="0" smtClean="0"/>
              <a:t>, وبشكل عام </a:t>
            </a:r>
            <a:r>
              <a:rPr lang="ar-SY" sz="3000" dirty="0" err="1" smtClean="0"/>
              <a:t>ان</a:t>
            </a:r>
            <a:r>
              <a:rPr lang="ar-SY" sz="3000" dirty="0" smtClean="0"/>
              <a:t> طول الفترة الضوئية يؤدي </a:t>
            </a:r>
            <a:r>
              <a:rPr lang="ar-SY" sz="3000" dirty="0" err="1" smtClean="0"/>
              <a:t>الى</a:t>
            </a:r>
            <a:r>
              <a:rPr lang="ar-SY" sz="3000" dirty="0" smtClean="0"/>
              <a:t> </a:t>
            </a:r>
            <a:r>
              <a:rPr lang="ar-SY" sz="3000" dirty="0" err="1" smtClean="0"/>
              <a:t>الازهار</a:t>
            </a:r>
            <a:r>
              <a:rPr lang="ar-SY" sz="3000" dirty="0" smtClean="0"/>
              <a:t> المبكر ويقلل من فرصة تكوين الدرنات بينما الفترة الضوئية </a:t>
            </a:r>
            <a:r>
              <a:rPr lang="ar-SY" dirty="0" smtClean="0"/>
              <a:t>القصيرة</a:t>
            </a:r>
            <a:r>
              <a:rPr lang="ar-SY" sz="3000" dirty="0" smtClean="0"/>
              <a:t> تؤدي </a:t>
            </a:r>
            <a:r>
              <a:rPr lang="ar-SY" sz="3000" dirty="0" err="1" smtClean="0"/>
              <a:t>الى</a:t>
            </a:r>
            <a:r>
              <a:rPr lang="ar-SY" sz="3000" dirty="0" smtClean="0"/>
              <a:t> التكوين المبكر للدرنات.</a:t>
            </a:r>
            <a:endParaRPr lang="en-US" sz="3000" dirty="0" smtClean="0"/>
          </a:p>
          <a:p>
            <a:r>
              <a:rPr lang="ar-SY" sz="3000" b="1" dirty="0" smtClean="0"/>
              <a:t>التربة الملائمة</a:t>
            </a:r>
            <a:r>
              <a:rPr lang="ar-SY" sz="3000" dirty="0" smtClean="0"/>
              <a:t>: </a:t>
            </a:r>
            <a:r>
              <a:rPr lang="ar-SY" sz="3000" dirty="0" err="1" smtClean="0"/>
              <a:t>افضل</a:t>
            </a:r>
            <a:r>
              <a:rPr lang="ar-SY" sz="3000" dirty="0" smtClean="0"/>
              <a:t> الترب هي </a:t>
            </a:r>
            <a:r>
              <a:rPr lang="ar-SY" sz="3000" dirty="0" err="1" smtClean="0"/>
              <a:t>المزيجية</a:t>
            </a:r>
            <a:r>
              <a:rPr lang="ar-SY" sz="3000" dirty="0" smtClean="0"/>
              <a:t> الخفيفة لان الترب الثقيلة تسبب قلة عدد الدرنات المتكونة وصغر </a:t>
            </a:r>
            <a:r>
              <a:rPr lang="ar-SY" sz="3000" dirty="0" err="1" smtClean="0"/>
              <a:t>احجامها</a:t>
            </a:r>
            <a:r>
              <a:rPr lang="ar-SY" sz="3000" dirty="0" smtClean="0"/>
              <a:t>, ولا تنجح زراعة </a:t>
            </a:r>
            <a:r>
              <a:rPr lang="ar-SY" sz="3000" dirty="0" err="1" smtClean="0"/>
              <a:t>البطاطا</a:t>
            </a:r>
            <a:r>
              <a:rPr lang="ar-SY" sz="3000" dirty="0" smtClean="0"/>
              <a:t> في الترب الملحية </a:t>
            </a:r>
            <a:r>
              <a:rPr lang="ar-SY" sz="3000" dirty="0" err="1" smtClean="0"/>
              <a:t>وافضل</a:t>
            </a:r>
            <a:r>
              <a:rPr lang="ar-SY" sz="3000" dirty="0" smtClean="0"/>
              <a:t> الترب في العراق هي في المناطق الوسطى والشمالية.</a:t>
            </a:r>
            <a:endParaRPr lang="en-US" sz="3000" dirty="0" smtClean="0"/>
          </a:p>
          <a:p>
            <a:r>
              <a:rPr lang="ar-SY" sz="3000" b="1" dirty="0" smtClean="0"/>
              <a:t>الري:</a:t>
            </a:r>
            <a:r>
              <a:rPr lang="ar-SY" sz="3000" dirty="0" smtClean="0"/>
              <a:t> </a:t>
            </a:r>
            <a:r>
              <a:rPr lang="ar-SY" sz="3000" dirty="0" err="1" smtClean="0"/>
              <a:t>ان</a:t>
            </a:r>
            <a:r>
              <a:rPr lang="ar-SY" sz="3000" dirty="0" smtClean="0"/>
              <a:t> توفر الرطوبة الكافية في التربة تعتبر عاملاً مهماً ومحدداً لنمو وتطور النبات وتكوين الدرنات وتعتمد المدة بين </a:t>
            </a:r>
            <a:r>
              <a:rPr lang="ar-SY" sz="3000" dirty="0" err="1" smtClean="0"/>
              <a:t>الرية</a:t>
            </a:r>
            <a:r>
              <a:rPr lang="ar-SY" sz="3000" dirty="0" smtClean="0"/>
              <a:t> </a:t>
            </a:r>
            <a:r>
              <a:rPr lang="ar-SY" sz="3000" dirty="0" err="1" smtClean="0"/>
              <a:t>والاخرى</a:t>
            </a:r>
            <a:r>
              <a:rPr lang="ar-SY" sz="3000" dirty="0" smtClean="0"/>
              <a:t> على نوع التربة والظروف الجوية ويحتاج النبات </a:t>
            </a:r>
            <a:r>
              <a:rPr lang="ar-SY" sz="3000" dirty="0" err="1" smtClean="0"/>
              <a:t>الى</a:t>
            </a:r>
            <a:r>
              <a:rPr lang="ar-SY" sz="3000" dirty="0" smtClean="0"/>
              <a:t> عدد </a:t>
            </a:r>
            <a:r>
              <a:rPr lang="ar-SY" sz="3000" dirty="0" err="1" smtClean="0"/>
              <a:t>ريات</a:t>
            </a:r>
            <a:r>
              <a:rPr lang="ar-SY" sz="3000" dirty="0" smtClean="0"/>
              <a:t> من 10 -12 </a:t>
            </a:r>
            <a:r>
              <a:rPr lang="ar-SY" sz="3000" dirty="0" err="1" smtClean="0"/>
              <a:t>رية</a:t>
            </a:r>
            <a:r>
              <a:rPr lang="ar-SY" sz="3000" dirty="0" smtClean="0"/>
              <a:t> خلال الموسم ويجب التوقف عن الري كلياً قبل الموعد المحدد لقلع المحصول </a:t>
            </a:r>
            <a:r>
              <a:rPr lang="ar-SY" sz="3000" dirty="0" err="1" smtClean="0"/>
              <a:t>بـ</a:t>
            </a:r>
            <a:r>
              <a:rPr lang="ar-SY" sz="3000" dirty="0" smtClean="0"/>
              <a:t> 10 -15 يوم لضمان جفاف القشرة الخارجية.</a:t>
            </a:r>
            <a:endParaRPr lang="en-US" sz="3000" dirty="0" smtClean="0"/>
          </a:p>
          <a:p>
            <a:r>
              <a:rPr lang="ar-SY" sz="3000" b="1" dirty="0" smtClean="0"/>
              <a:t>التسميد:</a:t>
            </a:r>
            <a:r>
              <a:rPr lang="ar-SY" sz="3000" dirty="0" smtClean="0"/>
              <a:t> </a:t>
            </a:r>
            <a:r>
              <a:rPr lang="ar-SY" sz="3000" dirty="0" err="1" smtClean="0"/>
              <a:t>البطاطا</a:t>
            </a:r>
            <a:r>
              <a:rPr lang="ar-SY" sz="3000" dirty="0" smtClean="0"/>
              <a:t> من المحاصيل المجهدة التي تتطلب </a:t>
            </a:r>
            <a:r>
              <a:rPr lang="ar-SY" sz="3000" dirty="0" err="1" smtClean="0"/>
              <a:t>اضافة</a:t>
            </a:r>
            <a:r>
              <a:rPr lang="ar-SY" sz="3000" dirty="0" smtClean="0"/>
              <a:t> </a:t>
            </a:r>
            <a:r>
              <a:rPr lang="ar-SY" sz="3000" dirty="0" err="1" smtClean="0"/>
              <a:t>الاسمدة</a:t>
            </a:r>
            <a:r>
              <a:rPr lang="ar-SY" sz="3000" dirty="0" smtClean="0"/>
              <a:t> </a:t>
            </a:r>
            <a:r>
              <a:rPr lang="ar-SY" sz="3000" dirty="0" err="1" smtClean="0"/>
              <a:t>الكيمياوية</a:t>
            </a:r>
            <a:r>
              <a:rPr lang="ar-SY" sz="3000" dirty="0" smtClean="0"/>
              <a:t> والعضوية. فيوصى بإضافة السماد الحيواني المتحلل بمقدار 12- 15 م</a:t>
            </a:r>
            <a:r>
              <a:rPr lang="ar-SY" sz="3000" baseline="30000" dirty="0" smtClean="0"/>
              <a:t>3</a:t>
            </a:r>
            <a:r>
              <a:rPr lang="ar-SY" sz="3000" dirty="0" smtClean="0"/>
              <a:t>/ </a:t>
            </a:r>
            <a:r>
              <a:rPr lang="ar-SY" sz="3000" dirty="0" err="1" smtClean="0"/>
              <a:t>دونم</a:t>
            </a:r>
            <a:r>
              <a:rPr lang="ar-SY" sz="3000" dirty="0" smtClean="0"/>
              <a:t> </a:t>
            </a:r>
            <a:r>
              <a:rPr lang="ar-SY" sz="3000" dirty="0" err="1" smtClean="0"/>
              <a:t>اثناء</a:t>
            </a:r>
            <a:r>
              <a:rPr lang="ar-SY" sz="3000" dirty="0" smtClean="0"/>
              <a:t> تحضير التربة, </a:t>
            </a:r>
            <a:r>
              <a:rPr lang="ar-SY" sz="3000" dirty="0" err="1" smtClean="0"/>
              <a:t>اما</a:t>
            </a:r>
            <a:r>
              <a:rPr lang="ar-SY" sz="3000" dirty="0" smtClean="0"/>
              <a:t> </a:t>
            </a:r>
            <a:r>
              <a:rPr lang="ar-SY" sz="3000" dirty="0" err="1" smtClean="0"/>
              <a:t>الاسمدة</a:t>
            </a:r>
            <a:r>
              <a:rPr lang="ar-SY" sz="3000" dirty="0" smtClean="0"/>
              <a:t> الكيماوية فتضاف بمعدل 20 </a:t>
            </a:r>
            <a:r>
              <a:rPr lang="ar-SY" sz="3000" dirty="0" err="1" smtClean="0"/>
              <a:t>كغ</a:t>
            </a:r>
            <a:r>
              <a:rPr lang="ar-SY" sz="3000" dirty="0" smtClean="0"/>
              <a:t> نتروجين </a:t>
            </a:r>
            <a:r>
              <a:rPr lang="ar-SY" sz="3000" dirty="0" err="1" smtClean="0"/>
              <a:t>و</a:t>
            </a:r>
            <a:r>
              <a:rPr lang="ar-SY" sz="3000" dirty="0" smtClean="0"/>
              <a:t> 40 </a:t>
            </a:r>
            <a:r>
              <a:rPr lang="ar-SY" sz="3000" dirty="0" err="1" smtClean="0"/>
              <a:t>كغ</a:t>
            </a:r>
            <a:r>
              <a:rPr lang="ar-SY" sz="3000" dirty="0" smtClean="0"/>
              <a:t> </a:t>
            </a:r>
            <a:r>
              <a:rPr lang="ar-SY" sz="3000" dirty="0" err="1" smtClean="0"/>
              <a:t>فوسفور</a:t>
            </a:r>
            <a:r>
              <a:rPr lang="ar-SY" sz="3000" dirty="0" smtClean="0"/>
              <a:t> و 30 </a:t>
            </a:r>
            <a:r>
              <a:rPr lang="ar-SY" sz="3000" dirty="0" err="1" smtClean="0"/>
              <a:t>كغ</a:t>
            </a:r>
            <a:r>
              <a:rPr lang="ar-SY" sz="3000" dirty="0" smtClean="0"/>
              <a:t> </a:t>
            </a:r>
            <a:r>
              <a:rPr lang="ar-SY" sz="3000" dirty="0" err="1" smtClean="0"/>
              <a:t>بوتاسيوم</a:t>
            </a:r>
            <a:r>
              <a:rPr lang="ar-SY" sz="3000" dirty="0" smtClean="0"/>
              <a:t>. يضاف في الدفعة </a:t>
            </a:r>
            <a:r>
              <a:rPr lang="ar-SY" sz="3000" dirty="0" err="1" smtClean="0"/>
              <a:t>الاولى</a:t>
            </a:r>
            <a:r>
              <a:rPr lang="ar-SY" sz="3000" dirty="0" smtClean="0"/>
              <a:t> كل </a:t>
            </a:r>
            <a:r>
              <a:rPr lang="ar-SY" sz="3000" dirty="0" err="1" smtClean="0"/>
              <a:t>الفوسفور</a:t>
            </a:r>
            <a:r>
              <a:rPr lang="ar-SY" sz="3000" dirty="0" smtClean="0"/>
              <a:t> </a:t>
            </a:r>
            <a:r>
              <a:rPr lang="ar-SY" sz="3000" dirty="0" err="1" smtClean="0"/>
              <a:t>اما</a:t>
            </a:r>
            <a:r>
              <a:rPr lang="ar-SY" sz="3000" dirty="0" smtClean="0"/>
              <a:t> الثانية نصف كمية النتروجين ونصف </a:t>
            </a:r>
            <a:r>
              <a:rPr lang="ar-SY" sz="3000" dirty="0" err="1" smtClean="0"/>
              <a:t>البوتاسيوم</a:t>
            </a:r>
            <a:r>
              <a:rPr lang="ar-SY" sz="3000" dirty="0" smtClean="0"/>
              <a:t> وتكون بعد 21 يوم من </a:t>
            </a:r>
            <a:r>
              <a:rPr lang="ar-SY" sz="3000" dirty="0" err="1" smtClean="0"/>
              <a:t>الاولى</a:t>
            </a:r>
            <a:r>
              <a:rPr lang="ar-SY" sz="3000" dirty="0" smtClean="0"/>
              <a:t> والثالثة بعد شهر من الدفعة الثانية وتشمل المتبقي من النتروجين </a:t>
            </a:r>
            <a:r>
              <a:rPr lang="ar-SY" sz="3000" dirty="0" err="1" smtClean="0"/>
              <a:t>والبوتاسيوم</a:t>
            </a:r>
            <a:r>
              <a:rPr lang="ar-SY" sz="3000" dirty="0" smtClean="0"/>
              <a:t>.</a:t>
            </a:r>
            <a:endParaRPr lang="en-US" sz="30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a:xfrm>
            <a:off x="1432560" y="359898"/>
            <a:ext cx="7406640" cy="6802902"/>
          </a:xfrm>
        </p:spPr>
        <p:txBody>
          <a:bodyPr>
            <a:normAutofit fontScale="90000"/>
          </a:bodyPr>
          <a:lstStyle/>
          <a:p>
            <a:pPr algn="r"/>
            <a:r>
              <a:rPr lang="en-US" sz="3600" b="1" u="sng" dirty="0" smtClean="0"/>
              <a:t/>
            </a:r>
            <a:br>
              <a:rPr lang="en-US" sz="3600" b="1" u="sng" dirty="0" smtClean="0"/>
            </a:br>
            <a:r>
              <a:rPr lang="en-US" sz="3600" b="1" u="sng" dirty="0"/>
              <a:t/>
            </a:r>
            <a:br>
              <a:rPr lang="en-US" sz="3600" b="1" u="sng" dirty="0"/>
            </a:br>
            <a:r>
              <a:rPr lang="en-US" sz="3600" b="1" u="sng" dirty="0" smtClean="0"/>
              <a:t/>
            </a:r>
            <a:br>
              <a:rPr lang="en-US" sz="3600" b="1" u="sng" dirty="0" smtClean="0"/>
            </a:br>
            <a:r>
              <a:rPr lang="ar-EG" sz="3600" b="1" u="sng" dirty="0" smtClean="0"/>
              <a:t>الموطن </a:t>
            </a:r>
            <a:r>
              <a:rPr lang="ar-EG" sz="3600" b="1" u="sng" dirty="0" err="1"/>
              <a:t>الاصلي</a:t>
            </a:r>
            <a:r>
              <a:rPr lang="ar-EG" sz="3600" b="1" u="sng" dirty="0"/>
              <a:t>:</a:t>
            </a:r>
            <a:r>
              <a:rPr lang="en-US" dirty="0"/>
              <a:t/>
            </a:r>
            <a:br>
              <a:rPr lang="en-US" dirty="0"/>
            </a:br>
            <a:r>
              <a:rPr lang="ar-EG" sz="3100" dirty="0"/>
              <a:t>يعتبر </a:t>
            </a:r>
            <a:r>
              <a:rPr lang="ar-EG" sz="2700" dirty="0"/>
              <a:t>مواطن المحصول المكان الذي نشأ النبات فيه لأول مرة . ولقد نشأت نباتات الخضر في </a:t>
            </a:r>
            <a:r>
              <a:rPr lang="ar-EG" sz="2700" dirty="0" err="1"/>
              <a:t>اماكن</a:t>
            </a:r>
            <a:r>
              <a:rPr lang="ar-EG" sz="2700" dirty="0"/>
              <a:t> مختلفة من العالم , وقد قسم </a:t>
            </a:r>
            <a:r>
              <a:rPr lang="ar-EG" sz="2700" dirty="0" err="1"/>
              <a:t>فافلون</a:t>
            </a:r>
            <a:r>
              <a:rPr lang="ar-EG" sz="2700" dirty="0"/>
              <a:t> 1951 المواطن </a:t>
            </a:r>
            <a:r>
              <a:rPr lang="ar-EG" sz="2700" dirty="0" err="1"/>
              <a:t>الاصلية</a:t>
            </a:r>
            <a:r>
              <a:rPr lang="ar-EG" sz="2700" dirty="0"/>
              <a:t> الهامة التي نشأت فيها النباتات المزروعة </a:t>
            </a:r>
            <a:r>
              <a:rPr lang="ar-EG" sz="2700" dirty="0" err="1"/>
              <a:t>الى</a:t>
            </a:r>
            <a:r>
              <a:rPr lang="ar-EG" sz="2700" dirty="0"/>
              <a:t> ثمانية مناطق وفيما يأتي المواطن </a:t>
            </a:r>
            <a:r>
              <a:rPr lang="ar-EG" sz="2700" dirty="0" err="1"/>
              <a:t>الاصلية</a:t>
            </a:r>
            <a:r>
              <a:rPr lang="ar-EG" sz="2700" dirty="0"/>
              <a:t> </a:t>
            </a:r>
            <a:r>
              <a:rPr lang="ar-EG" sz="2700" dirty="0" err="1"/>
              <a:t>لاهم</a:t>
            </a:r>
            <a:r>
              <a:rPr lang="ar-EG" sz="2700" dirty="0"/>
              <a:t> محاصيل الخضر:</a:t>
            </a:r>
            <a:r>
              <a:rPr lang="en-US" sz="2700" dirty="0"/>
              <a:t/>
            </a:r>
            <a:br>
              <a:rPr lang="en-US" sz="2700" dirty="0"/>
            </a:br>
            <a:r>
              <a:rPr lang="ar-EG" sz="2700" b="1" dirty="0"/>
              <a:t>منطقة الصين </a:t>
            </a:r>
            <a:r>
              <a:rPr lang="ar-EG" sz="2700" dirty="0"/>
              <a:t>: وتشمل المناطق الجبلية والسهول المجاورة لوسط وغرب الصين ولقد نشأت بهذه المنطقة زراعة نباتات الباذنجان </a:t>
            </a:r>
            <a:r>
              <a:rPr lang="ar-EG" sz="2700" dirty="0" err="1"/>
              <a:t>والخس</a:t>
            </a:r>
            <a:r>
              <a:rPr lang="ar-EG" sz="2700" dirty="0"/>
              <a:t> والخيار واللوبيا والفاصوليا والفجل.</a:t>
            </a:r>
            <a:r>
              <a:rPr lang="en-US" sz="2700" dirty="0"/>
              <a:t/>
            </a:r>
            <a:br>
              <a:rPr lang="en-US" sz="2700" dirty="0"/>
            </a:br>
            <a:r>
              <a:rPr lang="ar-EG" sz="2700" b="1" dirty="0"/>
              <a:t>منطقة الهند</a:t>
            </a:r>
            <a:r>
              <a:rPr lang="ar-EG" sz="2700" dirty="0"/>
              <a:t>: وتشمل سيام وبورما ولا يدخل في هذه المنطقة شمال غرب الهند وتعتبر هذه المنطقة المواطن </a:t>
            </a:r>
            <a:r>
              <a:rPr lang="ar-EG" sz="2700" dirty="0" err="1"/>
              <a:t>الاصلية</a:t>
            </a:r>
            <a:r>
              <a:rPr lang="ar-EG" sz="2700" dirty="0"/>
              <a:t> للباذنجان </a:t>
            </a:r>
            <a:r>
              <a:rPr lang="ar-EG" sz="2700" dirty="0" err="1"/>
              <a:t>والخس</a:t>
            </a:r>
            <a:r>
              <a:rPr lang="ar-EG" sz="2700" dirty="0"/>
              <a:t> والخيار والقلقاس.</a:t>
            </a:r>
            <a:r>
              <a:rPr lang="en-US" sz="2700" dirty="0"/>
              <a:t/>
            </a:r>
            <a:br>
              <a:rPr lang="en-US" sz="2700" dirty="0"/>
            </a:br>
            <a:r>
              <a:rPr lang="ar-EG" sz="2700" b="1" dirty="0"/>
              <a:t>منطقة وسط </a:t>
            </a:r>
            <a:r>
              <a:rPr lang="ar-EG" sz="2700" b="1" dirty="0" err="1"/>
              <a:t>اسيا</a:t>
            </a:r>
            <a:r>
              <a:rPr lang="ar-EG" sz="2700" dirty="0"/>
              <a:t>: وتشمل غرب الهند </a:t>
            </a:r>
            <a:r>
              <a:rPr lang="ar-EG" sz="2700" dirty="0" err="1"/>
              <a:t>وافغانستان</a:t>
            </a:r>
            <a:r>
              <a:rPr lang="ar-EG" sz="2700" dirty="0"/>
              <a:t> وكشمير وبعض الولايات الروسية وهذه هي المواطن </a:t>
            </a:r>
            <a:r>
              <a:rPr lang="ar-EG" sz="2700" dirty="0" err="1"/>
              <a:t>الاصلية</a:t>
            </a:r>
            <a:r>
              <a:rPr lang="ar-EG" sz="2700" dirty="0"/>
              <a:t> لنباتات البصل والثوم والجزر والسبانخ والفجل.</a:t>
            </a:r>
            <a:r>
              <a:rPr lang="en-US" sz="2700" dirty="0"/>
              <a:t/>
            </a:r>
            <a:br>
              <a:rPr lang="en-US" sz="2700" dirty="0"/>
            </a:br>
            <a:r>
              <a:rPr lang="ar-EG" sz="2700" b="1" dirty="0"/>
              <a:t>منطقة الشرق </a:t>
            </a:r>
            <a:r>
              <a:rPr lang="ar-EG" sz="2700" b="1" dirty="0" err="1"/>
              <a:t>الادنى</a:t>
            </a:r>
            <a:r>
              <a:rPr lang="ar-EG" sz="2700" b="1" dirty="0"/>
              <a:t>:</a:t>
            </a:r>
            <a:r>
              <a:rPr lang="ar-EG" sz="2700" dirty="0"/>
              <a:t> وتشمل تركيا والقوقاز </a:t>
            </a:r>
            <a:r>
              <a:rPr lang="ar-EG" sz="2700" dirty="0" err="1"/>
              <a:t>وايران</a:t>
            </a:r>
            <a:r>
              <a:rPr lang="ar-EG" sz="2700" dirty="0"/>
              <a:t> </a:t>
            </a:r>
            <a:r>
              <a:rPr lang="ar-EG" sz="2700" dirty="0" err="1"/>
              <a:t>والتركستان</a:t>
            </a:r>
            <a:r>
              <a:rPr lang="ar-EG" sz="2700" dirty="0"/>
              <a:t> وتعتبر هذه المنطقة </a:t>
            </a:r>
            <a:r>
              <a:rPr lang="ar-EG" sz="2700" dirty="0" err="1"/>
              <a:t>الاصلية</a:t>
            </a:r>
            <a:r>
              <a:rPr lang="ar-EG" sz="2700" dirty="0"/>
              <a:t> للبصل والبقدونس والبنجر السكري والجزر </a:t>
            </a:r>
            <a:r>
              <a:rPr lang="ar-EG" sz="2700" dirty="0" err="1"/>
              <a:t>والخس</a:t>
            </a:r>
            <a:r>
              <a:rPr lang="ar-EG" sz="2700" dirty="0"/>
              <a:t> والخيار </a:t>
            </a:r>
            <a:r>
              <a:rPr lang="ar-EG" sz="2700" dirty="0" err="1"/>
              <a:t>والكراث</a:t>
            </a:r>
            <a:r>
              <a:rPr lang="ar-EG" sz="2700" dirty="0"/>
              <a:t> والكرفس.</a:t>
            </a:r>
            <a:r>
              <a:rPr lang="en-US" dirty="0"/>
              <a:t/>
            </a:r>
            <a:br>
              <a:rPr lang="en-US" dirty="0"/>
            </a:b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r>
              <a:rPr lang="ar-SY" sz="1800" b="1" dirty="0" smtClean="0"/>
              <a:t>تصدير النباتات</a:t>
            </a:r>
            <a:r>
              <a:rPr lang="ar-SY" sz="1800" dirty="0" smtClean="0"/>
              <a:t>: تجرى هذه العملية بعد </a:t>
            </a:r>
            <a:r>
              <a:rPr lang="ar-SY" sz="1800" dirty="0" err="1" smtClean="0"/>
              <a:t>ان</a:t>
            </a:r>
            <a:r>
              <a:rPr lang="ar-SY" sz="1800" dirty="0" smtClean="0"/>
              <a:t> يتم تكامل </a:t>
            </a:r>
            <a:r>
              <a:rPr lang="ar-SY" sz="1800" dirty="0" err="1" smtClean="0"/>
              <a:t>الانبات</a:t>
            </a:r>
            <a:r>
              <a:rPr lang="ar-SY" sz="1800" dirty="0" smtClean="0"/>
              <a:t> حيث يقشط التراب من جهة </a:t>
            </a:r>
            <a:r>
              <a:rPr lang="ar-SY" sz="1800" dirty="0" err="1" smtClean="0"/>
              <a:t>المرز</a:t>
            </a:r>
            <a:r>
              <a:rPr lang="ar-SY" sz="1800" dirty="0" smtClean="0"/>
              <a:t> غير المزروعة ووضعه على سيقان النباتات تجنباً لملامسة الماء بشكل مباشر حيث تصبح النباتات في منتصف </a:t>
            </a:r>
            <a:r>
              <a:rPr lang="ar-SY" sz="1800" dirty="0" err="1" smtClean="0"/>
              <a:t>المرز</a:t>
            </a:r>
            <a:r>
              <a:rPr lang="ar-SY" sz="1800" dirty="0" smtClean="0"/>
              <a:t> ومن الفوائد </a:t>
            </a:r>
            <a:r>
              <a:rPr lang="ar-SY" sz="1800" dirty="0" err="1" smtClean="0"/>
              <a:t>الاخرى</a:t>
            </a:r>
            <a:r>
              <a:rPr lang="ar-SY" sz="1800" dirty="0" smtClean="0"/>
              <a:t> المحافظة على الدرنات وحمايتها من لفحة الشمس وتجنب اخضرار لونها من خلال عدم تعرضها للضوء المباشر وكذلك التخلص من نسبة عالية من </a:t>
            </a:r>
            <a:r>
              <a:rPr lang="ar-SY" sz="1800" dirty="0" err="1" smtClean="0"/>
              <a:t>الادغال</a:t>
            </a:r>
            <a:r>
              <a:rPr lang="ar-SY" sz="1800" dirty="0" smtClean="0"/>
              <a:t> والحشائش.</a:t>
            </a:r>
            <a:endParaRPr lang="en-US" sz="1800" dirty="0" smtClean="0"/>
          </a:p>
          <a:p>
            <a:r>
              <a:rPr lang="ar-SY" sz="1800" b="1" dirty="0" smtClean="0"/>
              <a:t>طريقة الزراعة والتكاثر</a:t>
            </a:r>
            <a:r>
              <a:rPr lang="ar-SY" sz="1800" dirty="0" smtClean="0"/>
              <a:t> : تتكاثر </a:t>
            </a:r>
            <a:r>
              <a:rPr lang="ar-SY" sz="1800" dirty="0" err="1" smtClean="0"/>
              <a:t>البطاطا</a:t>
            </a:r>
            <a:r>
              <a:rPr lang="ar-SY" sz="1800" dirty="0" smtClean="0"/>
              <a:t> لا جنسياً(تكاثر خضري) بواسطة الدرنات </a:t>
            </a:r>
            <a:r>
              <a:rPr lang="ar-SY" sz="1800" dirty="0" err="1" smtClean="0"/>
              <a:t>او</a:t>
            </a:r>
            <a:r>
              <a:rPr lang="ar-SY" sz="1800" dirty="0" smtClean="0"/>
              <a:t> </a:t>
            </a:r>
            <a:r>
              <a:rPr lang="ar-SY" sz="1800" dirty="0" err="1" smtClean="0"/>
              <a:t>اكثارها</a:t>
            </a:r>
            <a:r>
              <a:rPr lang="ar-SY" sz="1800" dirty="0" smtClean="0"/>
              <a:t> جنسياً </a:t>
            </a:r>
            <a:r>
              <a:rPr lang="ar-SY" sz="1800" dirty="0" err="1" smtClean="0"/>
              <a:t>اي</a:t>
            </a:r>
            <a:r>
              <a:rPr lang="ar-SY" sz="1800" dirty="0" smtClean="0"/>
              <a:t> عن طريق البذور وهي الطريقة المتبعة من قبل مربي النباتات لغرض </a:t>
            </a:r>
            <a:r>
              <a:rPr lang="ar-SY" sz="1800" dirty="0" err="1" smtClean="0"/>
              <a:t>انتاج</a:t>
            </a:r>
            <a:r>
              <a:rPr lang="ar-SY" sz="1800" dirty="0" smtClean="0"/>
              <a:t> </a:t>
            </a:r>
            <a:r>
              <a:rPr lang="ar-SY" sz="1800" dirty="0" err="1" smtClean="0"/>
              <a:t>الاصناف</a:t>
            </a:r>
            <a:r>
              <a:rPr lang="ar-SY" sz="1800" dirty="0" smtClean="0"/>
              <a:t> الجديدة عن طريق التهجين والانتخاب.</a:t>
            </a:r>
            <a:endParaRPr lang="en-US" sz="1800" dirty="0" smtClean="0"/>
          </a:p>
          <a:p>
            <a:r>
              <a:rPr lang="ar-SY" sz="1800" dirty="0" smtClean="0"/>
              <a:t>تزرع الدرنات في الحقل مباشرة بعد </a:t>
            </a:r>
            <a:r>
              <a:rPr lang="ar-SY" sz="1800" dirty="0" err="1" smtClean="0"/>
              <a:t>ان</a:t>
            </a:r>
            <a:r>
              <a:rPr lang="ar-SY" sz="1800" dirty="0" smtClean="0"/>
              <a:t> يتم تقسيمه </a:t>
            </a:r>
            <a:r>
              <a:rPr lang="ar-SY" sz="1800" dirty="0" err="1" smtClean="0"/>
              <a:t>الى</a:t>
            </a:r>
            <a:r>
              <a:rPr lang="ar-SY" sz="1800" dirty="0" smtClean="0"/>
              <a:t> </a:t>
            </a:r>
            <a:r>
              <a:rPr lang="ar-SY" sz="1800" dirty="0" err="1" smtClean="0"/>
              <a:t>مروز</a:t>
            </a:r>
            <a:r>
              <a:rPr lang="ar-SY" sz="1800" dirty="0" smtClean="0"/>
              <a:t> المسافة 70 – 75 سم بين </a:t>
            </a:r>
            <a:r>
              <a:rPr lang="ar-SY" sz="1800" dirty="0" err="1" smtClean="0"/>
              <a:t>مرز</a:t>
            </a:r>
            <a:r>
              <a:rPr lang="ar-SY" sz="1800" dirty="0" smtClean="0"/>
              <a:t> </a:t>
            </a:r>
            <a:r>
              <a:rPr lang="ar-SY" sz="1800" dirty="0" err="1" smtClean="0"/>
              <a:t>واخر</a:t>
            </a:r>
            <a:r>
              <a:rPr lang="ar-SY" sz="1800" dirty="0" smtClean="0"/>
              <a:t> و 25 سم بين درنة </a:t>
            </a:r>
            <a:r>
              <a:rPr lang="ar-SY" sz="1800" dirty="0" err="1" smtClean="0"/>
              <a:t>واخرى</a:t>
            </a:r>
            <a:r>
              <a:rPr lang="ar-SY" sz="1800" dirty="0" smtClean="0"/>
              <a:t> ضمن </a:t>
            </a:r>
            <a:r>
              <a:rPr lang="ar-SY" sz="1800" dirty="0" err="1" smtClean="0"/>
              <a:t>المرز</a:t>
            </a:r>
            <a:r>
              <a:rPr lang="ar-SY" sz="1800" dirty="0" smtClean="0"/>
              <a:t> الواحد </a:t>
            </a:r>
            <a:r>
              <a:rPr lang="ar-SY" sz="1800" dirty="0" err="1" smtClean="0"/>
              <a:t>ان</a:t>
            </a:r>
            <a:r>
              <a:rPr lang="ar-SY" sz="1800" dirty="0" smtClean="0"/>
              <a:t> العمق المناسب 10 – 12 سم ويفضل تغطية الدرنات بتربة رطبة ناعمة.</a:t>
            </a:r>
            <a:endParaRPr lang="en-US" sz="1800" dirty="0" smtClean="0"/>
          </a:p>
          <a:p>
            <a:r>
              <a:rPr lang="ar-SY" sz="1800" b="1" dirty="0" smtClean="0"/>
              <a:t>موعد الزراعة: تزرع </a:t>
            </a:r>
            <a:r>
              <a:rPr lang="ar-SY" sz="1800" b="1" dirty="0" err="1" smtClean="0"/>
              <a:t>البطاطا</a:t>
            </a:r>
            <a:r>
              <a:rPr lang="ar-SY" sz="1800" b="1" dirty="0" smtClean="0"/>
              <a:t> بعروتين:</a:t>
            </a:r>
            <a:endParaRPr lang="en-US" sz="1800" dirty="0" smtClean="0"/>
          </a:p>
          <a:p>
            <a:r>
              <a:rPr lang="ar-SY" sz="1800" dirty="0" smtClean="0"/>
              <a:t>1- </a:t>
            </a:r>
            <a:r>
              <a:rPr lang="ar-SY" sz="1800" b="1" dirty="0" smtClean="0"/>
              <a:t>الزراعة الربيعية</a:t>
            </a:r>
            <a:r>
              <a:rPr lang="ar-SY" sz="1800" dirty="0" smtClean="0"/>
              <a:t> : تزرع </a:t>
            </a:r>
            <a:r>
              <a:rPr lang="ar-SY" sz="1800" dirty="0" err="1" smtClean="0"/>
              <a:t>اواخر</a:t>
            </a:r>
            <a:r>
              <a:rPr lang="ar-SY" sz="1800" dirty="0" smtClean="0"/>
              <a:t> كانون الثاني حتى </a:t>
            </a:r>
            <a:r>
              <a:rPr lang="ar-SY" sz="1800" dirty="0" err="1" smtClean="0"/>
              <a:t>اواخر</a:t>
            </a:r>
            <a:r>
              <a:rPr lang="ar-SY" sz="1800" dirty="0" smtClean="0"/>
              <a:t> شباط للمنطقة الوسطى </a:t>
            </a:r>
            <a:r>
              <a:rPr lang="ar-SY" sz="1800" dirty="0" err="1" smtClean="0"/>
              <a:t>اما</a:t>
            </a:r>
            <a:r>
              <a:rPr lang="ar-SY" sz="1800" dirty="0" smtClean="0"/>
              <a:t> الشمالية فتزرع خلال شهر </a:t>
            </a:r>
            <a:r>
              <a:rPr lang="ar-SY" sz="1800" dirty="0" err="1" smtClean="0"/>
              <a:t>اذار</a:t>
            </a:r>
            <a:r>
              <a:rPr lang="ar-SY" sz="1800" dirty="0" smtClean="0"/>
              <a:t>.</a:t>
            </a:r>
            <a:endParaRPr lang="en-US" sz="1800" dirty="0" smtClean="0"/>
          </a:p>
          <a:p>
            <a:r>
              <a:rPr lang="ar-SY" sz="1800" dirty="0" smtClean="0"/>
              <a:t>2- </a:t>
            </a:r>
            <a:r>
              <a:rPr lang="ar-SY" sz="1800" b="1" dirty="0" smtClean="0"/>
              <a:t>الزراعة الخريفية</a:t>
            </a:r>
            <a:r>
              <a:rPr lang="ar-SY" sz="1800" dirty="0" smtClean="0"/>
              <a:t>: يتم زراعة الدرنات خلال الفترة ما بين 20 </a:t>
            </a:r>
            <a:r>
              <a:rPr lang="ar-SY" sz="1800" dirty="0" err="1" smtClean="0"/>
              <a:t>اب</a:t>
            </a:r>
            <a:r>
              <a:rPr lang="ar-SY" sz="1800" dirty="0" smtClean="0"/>
              <a:t> – 10 </a:t>
            </a:r>
            <a:r>
              <a:rPr lang="ar-SY" sz="1800" dirty="0" err="1" smtClean="0"/>
              <a:t>ايلول</a:t>
            </a:r>
            <a:r>
              <a:rPr lang="ar-SY" sz="1800" dirty="0" smtClean="0"/>
              <a:t> وان التأخير عن هذا التاريخ مضر بسبب </a:t>
            </a:r>
            <a:r>
              <a:rPr lang="ar-SY" sz="1800" dirty="0" err="1" smtClean="0"/>
              <a:t>الانجماد</a:t>
            </a:r>
            <a:r>
              <a:rPr lang="ar-SY" sz="1800" dirty="0" smtClean="0"/>
              <a:t> قد يحدث في </a:t>
            </a:r>
            <a:r>
              <a:rPr lang="ar-SY" sz="1800" dirty="0" err="1" smtClean="0"/>
              <a:t>اخر</a:t>
            </a:r>
            <a:r>
              <a:rPr lang="ar-SY" sz="1800" dirty="0" smtClean="0"/>
              <a:t> فترة النمو وان التبكير مضر </a:t>
            </a:r>
            <a:r>
              <a:rPr lang="ar-SY" sz="1800" dirty="0" err="1" smtClean="0"/>
              <a:t>ايضاً</a:t>
            </a:r>
            <a:r>
              <a:rPr lang="ar-SY" sz="1800" dirty="0" smtClean="0"/>
              <a:t> بسبب ارتفاع حرارة الجو.</a:t>
            </a:r>
            <a:endParaRPr lang="en-US" sz="1800" dirty="0" smtClean="0"/>
          </a:p>
          <a:p>
            <a:r>
              <a:rPr lang="ar-SY" sz="1800" b="1" dirty="0" smtClean="0"/>
              <a:t>النضج والحصاد</a:t>
            </a:r>
            <a:r>
              <a:rPr lang="ar-SY" sz="1800" dirty="0" smtClean="0"/>
              <a:t>: تنضج معظم </a:t>
            </a:r>
            <a:r>
              <a:rPr lang="ar-SY" sz="1800" dirty="0" err="1" smtClean="0"/>
              <a:t>الاصناف</a:t>
            </a:r>
            <a:r>
              <a:rPr lang="ar-SY" sz="1800" dirty="0" smtClean="0"/>
              <a:t> بعد فترة تتراوح ما بين 90 – 130 يوم ويتراوح حاصل </a:t>
            </a:r>
            <a:r>
              <a:rPr lang="ar-SY" sz="1800" dirty="0" err="1" smtClean="0"/>
              <a:t>الدونم</a:t>
            </a:r>
            <a:r>
              <a:rPr lang="ar-SY" sz="1800" dirty="0" smtClean="0"/>
              <a:t> في العروة الربيعية 3-5 طن / </a:t>
            </a:r>
            <a:r>
              <a:rPr lang="ar-SY" sz="1800" dirty="0" err="1" smtClean="0"/>
              <a:t>دونم</a:t>
            </a:r>
            <a:r>
              <a:rPr lang="ar-SY" sz="1800" dirty="0" smtClean="0"/>
              <a:t> , </a:t>
            </a:r>
            <a:r>
              <a:rPr lang="ar-SY" sz="1800" dirty="0" err="1" smtClean="0"/>
              <a:t>اما</a:t>
            </a:r>
            <a:r>
              <a:rPr lang="ar-SY" sz="1800" dirty="0" smtClean="0"/>
              <a:t> الخريفية فيكون اقل 1-2 طن / </a:t>
            </a:r>
            <a:r>
              <a:rPr lang="ar-SY" sz="1800" dirty="0" err="1" smtClean="0"/>
              <a:t>دونم</a:t>
            </a:r>
            <a:r>
              <a:rPr lang="ar-SY" sz="1800" dirty="0" smtClean="0"/>
              <a:t> وسبب انخفاض حاصل العروة الخريفية </a:t>
            </a:r>
            <a:r>
              <a:rPr lang="ar-SY" sz="1800" dirty="0" err="1" smtClean="0"/>
              <a:t>ان</a:t>
            </a:r>
            <a:r>
              <a:rPr lang="ar-SY" sz="1800" dirty="0" smtClean="0"/>
              <a:t> التقاوي المزروعة منتجه محلياً ولم يتم خزنها بالشكل الصحيح بعد </a:t>
            </a:r>
            <a:r>
              <a:rPr lang="ar-SY" sz="1800" dirty="0" err="1" smtClean="0"/>
              <a:t>ان</a:t>
            </a:r>
            <a:r>
              <a:rPr lang="ar-SY" sz="1800" dirty="0" smtClean="0"/>
              <a:t> تم الحصول عليها من حاصل العروة الربيعية.</a:t>
            </a:r>
            <a:endParaRPr lang="en-US" sz="1800" dirty="0" smtClean="0"/>
          </a:p>
          <a:p>
            <a:r>
              <a:rPr lang="ar-SY" sz="1800" dirty="0" smtClean="0"/>
              <a:t>تدخل درنات </a:t>
            </a:r>
            <a:r>
              <a:rPr lang="ar-SY" sz="1800" dirty="0" err="1" smtClean="0"/>
              <a:t>البطاطا</a:t>
            </a:r>
            <a:r>
              <a:rPr lang="ar-SY" sz="1800" dirty="0" smtClean="0"/>
              <a:t> بعد نضجها بفترة راحة تفقد خلالها القدرة على </a:t>
            </a:r>
            <a:r>
              <a:rPr lang="ar-SY" sz="1800" dirty="0" err="1" smtClean="0"/>
              <a:t>الانبات</a:t>
            </a:r>
            <a:r>
              <a:rPr lang="ar-SY" sz="1800" dirty="0" smtClean="0"/>
              <a:t> حتى لو توفرت الظروف الملائمة للإنبات </a:t>
            </a:r>
            <a:r>
              <a:rPr lang="ar-SY" sz="1800" dirty="0" err="1" smtClean="0"/>
              <a:t>اي</a:t>
            </a:r>
            <a:r>
              <a:rPr lang="ar-SY" sz="1800" dirty="0" smtClean="0"/>
              <a:t> انه لا يمكن </a:t>
            </a:r>
            <a:r>
              <a:rPr lang="ar-SY" sz="1800" dirty="0" err="1" smtClean="0"/>
              <a:t>اعادة</a:t>
            </a:r>
            <a:r>
              <a:rPr lang="ar-SY" sz="1800" dirty="0" smtClean="0"/>
              <a:t> زراعة درنات </a:t>
            </a:r>
            <a:r>
              <a:rPr lang="ar-SY" sz="1800" dirty="0" err="1" smtClean="0"/>
              <a:t>البطاطا</a:t>
            </a:r>
            <a:r>
              <a:rPr lang="ar-SY" sz="1800" dirty="0" smtClean="0"/>
              <a:t> بعد قلعها مباشرة بل لابد </a:t>
            </a:r>
            <a:r>
              <a:rPr lang="ar-SY" sz="1800" dirty="0" err="1" smtClean="0"/>
              <a:t>ان</a:t>
            </a:r>
            <a:r>
              <a:rPr lang="ar-SY" sz="1800" dirty="0" smtClean="0"/>
              <a:t> تمر بفترة راحة </a:t>
            </a:r>
            <a:r>
              <a:rPr lang="en-US" sz="1800" dirty="0" smtClean="0"/>
              <a:t>Rest period</a:t>
            </a:r>
            <a:r>
              <a:rPr lang="ar-SY" sz="1800" dirty="0" smtClean="0"/>
              <a:t> تتراوح ما بين 6-10 </a:t>
            </a:r>
            <a:r>
              <a:rPr lang="ar-SY" sz="1800" dirty="0" err="1" smtClean="0"/>
              <a:t>اسابيع</a:t>
            </a:r>
            <a:r>
              <a:rPr lang="ar-SY" sz="1800" dirty="0" smtClean="0"/>
              <a:t> تختلف باختلاف الصنف وظروف الخزن ومن العوامل التي تقصر هذه الفترة ارتفاع درجة حرارة المخزن وزيادة نسبة الرطوبة </a:t>
            </a:r>
            <a:r>
              <a:rPr lang="ar-SY" sz="1800" dirty="0" err="1" smtClean="0"/>
              <a:t>والاضاءة</a:t>
            </a:r>
            <a:r>
              <a:rPr lang="ar-SY" sz="1800" dirty="0" smtClean="0"/>
              <a:t> واستخدام بعض المواد الكيماوية.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lnSpcReduction="10000"/>
          </a:bodyPr>
          <a:lstStyle/>
          <a:p>
            <a:r>
              <a:rPr lang="ar-SY" sz="1600" dirty="0" smtClean="0"/>
              <a:t> </a:t>
            </a:r>
            <a:endParaRPr lang="en-US" sz="1600" dirty="0" smtClean="0"/>
          </a:p>
          <a:p>
            <a:pPr lvl="0"/>
            <a:r>
              <a:rPr lang="ar-SY" sz="2400" b="1" dirty="0" smtClean="0"/>
              <a:t>المحاضرة التاسعة (العائلة الباذنجانية)</a:t>
            </a:r>
            <a:endParaRPr lang="en-US" sz="2400" dirty="0" smtClean="0"/>
          </a:p>
          <a:p>
            <a:pPr lvl="0"/>
            <a:r>
              <a:rPr lang="ar-SY" sz="1600" b="1" dirty="0" smtClean="0"/>
              <a:t>الفلفل</a:t>
            </a:r>
            <a:r>
              <a:rPr lang="ar-SY" sz="1600" dirty="0" smtClean="0"/>
              <a:t> </a:t>
            </a:r>
            <a:r>
              <a:rPr lang="en-US" sz="1600" b="1" dirty="0" smtClean="0"/>
              <a:t>Capsicum </a:t>
            </a:r>
            <a:r>
              <a:rPr lang="en-US" sz="1600" b="1" dirty="0" err="1" smtClean="0"/>
              <a:t>annuum</a:t>
            </a:r>
            <a:r>
              <a:rPr lang="en-US" sz="1600" b="1" dirty="0" smtClean="0"/>
              <a:t>             Pepper</a:t>
            </a:r>
            <a:endParaRPr lang="en-US" sz="1600" dirty="0" smtClean="0"/>
          </a:p>
          <a:p>
            <a:r>
              <a:rPr lang="ar-SY" sz="1600" b="1" dirty="0" smtClean="0"/>
              <a:t>الموطن </a:t>
            </a:r>
            <a:r>
              <a:rPr lang="ar-SY" sz="1600" b="1" dirty="0" err="1" smtClean="0"/>
              <a:t>الاصلي</a:t>
            </a:r>
            <a:r>
              <a:rPr lang="ar-SY" sz="1600" dirty="0" smtClean="0"/>
              <a:t>: تعتبر المناطق الوسطى من </a:t>
            </a:r>
            <a:r>
              <a:rPr lang="ar-SY" sz="1600" dirty="0" err="1" smtClean="0"/>
              <a:t>امريكا</a:t>
            </a:r>
            <a:r>
              <a:rPr lang="ar-SY" sz="1600" dirty="0" smtClean="0"/>
              <a:t> الجنوبية وجنوب المكسيك هي الموطن </a:t>
            </a:r>
            <a:r>
              <a:rPr lang="ar-SY" sz="1600" dirty="0" err="1" smtClean="0"/>
              <a:t>الاصلي</a:t>
            </a:r>
            <a:r>
              <a:rPr lang="ar-SY" sz="1600" dirty="0" smtClean="0"/>
              <a:t> للفلفل ومنها انتشر </a:t>
            </a:r>
            <a:r>
              <a:rPr lang="ar-SY" sz="1600" dirty="0" err="1" smtClean="0"/>
              <a:t>الى</a:t>
            </a:r>
            <a:r>
              <a:rPr lang="ar-SY" sz="1600" dirty="0" smtClean="0"/>
              <a:t> المناطق </a:t>
            </a:r>
            <a:r>
              <a:rPr lang="ar-SY" sz="1600" dirty="0" err="1" smtClean="0"/>
              <a:t>الاخرى</a:t>
            </a:r>
            <a:r>
              <a:rPr lang="ar-SY" sz="1600" dirty="0" smtClean="0"/>
              <a:t> من العالم, ويعود السبب في توسع زراعته </a:t>
            </a:r>
            <a:r>
              <a:rPr lang="ar-SY" sz="1600" dirty="0" err="1" smtClean="0"/>
              <a:t>الى</a:t>
            </a:r>
            <a:r>
              <a:rPr lang="ar-SY" sz="1600" dirty="0" smtClean="0"/>
              <a:t> قيمته الغذائية العالية فثماره غنية بفيتامين </a:t>
            </a:r>
            <a:r>
              <a:rPr lang="en-US" sz="1600" dirty="0" smtClean="0"/>
              <a:t>C </a:t>
            </a:r>
            <a:r>
              <a:rPr lang="ar-SY" sz="1600" dirty="0" smtClean="0"/>
              <a:t>بمقدار 4-5 مرات من ثمار الليمون , 100 غم منه يحتوي على 102-125 ملغ من فيتامين </a:t>
            </a:r>
            <a:r>
              <a:rPr lang="en-US" sz="1600" dirty="0" smtClean="0"/>
              <a:t>C </a:t>
            </a:r>
            <a:r>
              <a:rPr lang="ar-SY" sz="1600" dirty="0" smtClean="0"/>
              <a:t> ويحتوي </a:t>
            </a:r>
            <a:r>
              <a:rPr lang="ar-SY" sz="1600" dirty="0" err="1" smtClean="0"/>
              <a:t>ايضاً</a:t>
            </a:r>
            <a:r>
              <a:rPr lang="ar-SY" sz="1600" dirty="0" smtClean="0"/>
              <a:t> على فيتامين </a:t>
            </a:r>
            <a:r>
              <a:rPr lang="en-US" sz="1600" dirty="0" smtClean="0"/>
              <a:t>A</a:t>
            </a:r>
            <a:r>
              <a:rPr lang="ar-SY" sz="1600" dirty="0" smtClean="0"/>
              <a:t> وعناصر معدنية في مقدمتها </a:t>
            </a:r>
            <a:r>
              <a:rPr lang="ar-SY" sz="1600" dirty="0" err="1" smtClean="0"/>
              <a:t>البوتاسيوم</a:t>
            </a:r>
            <a:r>
              <a:rPr lang="ar-SY" sz="1600" dirty="0" smtClean="0"/>
              <a:t> ويزداد محتوى الثمار من </a:t>
            </a:r>
            <a:r>
              <a:rPr lang="ar-SY" sz="1600" dirty="0" err="1" smtClean="0"/>
              <a:t>الكاروتين</a:t>
            </a:r>
            <a:r>
              <a:rPr lang="ar-SY" sz="1600" dirty="0" smtClean="0"/>
              <a:t> كلما تقدمت الثمار بالنضج.</a:t>
            </a:r>
            <a:endParaRPr lang="en-US" sz="1600" dirty="0" smtClean="0"/>
          </a:p>
          <a:p>
            <a:r>
              <a:rPr lang="ar-SY" sz="1600" b="1" dirty="0" err="1" smtClean="0"/>
              <a:t>الاصناف</a:t>
            </a:r>
            <a:r>
              <a:rPr lang="ar-SY" sz="1600" dirty="0" smtClean="0"/>
              <a:t>: المحلي الحريف – الموصلي – كاليفورنيا </a:t>
            </a:r>
            <a:r>
              <a:rPr lang="ar-SY" sz="1600" dirty="0" err="1" smtClean="0"/>
              <a:t>ووندر</a:t>
            </a:r>
            <a:r>
              <a:rPr lang="ar-SY" sz="1600" dirty="0" smtClean="0"/>
              <a:t> – </a:t>
            </a:r>
            <a:r>
              <a:rPr lang="ar-SY" sz="1600" dirty="0" err="1" smtClean="0"/>
              <a:t>يولو</a:t>
            </a:r>
            <a:r>
              <a:rPr lang="ar-SY" sz="1600" dirty="0" smtClean="0"/>
              <a:t> </a:t>
            </a:r>
            <a:r>
              <a:rPr lang="ar-SY" sz="1600" dirty="0" err="1" smtClean="0"/>
              <a:t>ووندر</a:t>
            </a:r>
            <a:endParaRPr lang="en-US" sz="1600" dirty="0" smtClean="0"/>
          </a:p>
          <a:p>
            <a:r>
              <a:rPr lang="ar-SY" sz="1600" b="1" dirty="0" smtClean="0"/>
              <a:t>الظروف الجوية:</a:t>
            </a:r>
            <a:r>
              <a:rPr lang="ar-SY" sz="1600" dirty="0" smtClean="0"/>
              <a:t> الفلفل كمحصول صيفي لا يتحمل الانخفاض في درجة الحرارة حيث يتوقف النمو تماماً عند انخفاضها </a:t>
            </a:r>
            <a:r>
              <a:rPr lang="ar-SY" sz="1600" dirty="0" err="1" smtClean="0"/>
              <a:t>الى</a:t>
            </a:r>
            <a:r>
              <a:rPr lang="ar-SY" sz="1600" dirty="0" smtClean="0"/>
              <a:t> اقل من 14م وان درجة الحرارة المثلى  للنمو تتراوح ما بين 18 – 25م هذا </a:t>
            </a:r>
            <a:r>
              <a:rPr lang="ar-SY" sz="1600" dirty="0" err="1" smtClean="0"/>
              <a:t>اضافة</a:t>
            </a:r>
            <a:r>
              <a:rPr lang="ar-SY" sz="1600" dirty="0" smtClean="0"/>
              <a:t> </a:t>
            </a:r>
            <a:r>
              <a:rPr lang="ar-SY" sz="1600" dirty="0" err="1" smtClean="0"/>
              <a:t>الى</a:t>
            </a:r>
            <a:r>
              <a:rPr lang="ar-SY" sz="1600" dirty="0" smtClean="0"/>
              <a:t> </a:t>
            </a:r>
            <a:r>
              <a:rPr lang="ar-SY" sz="1600" dirty="0" err="1" smtClean="0"/>
              <a:t>ان</a:t>
            </a:r>
            <a:r>
              <a:rPr lang="ar-SY" sz="1600" dirty="0" smtClean="0"/>
              <a:t> ارتفاع درجة الحرارة عن 35م يؤدي </a:t>
            </a:r>
            <a:r>
              <a:rPr lang="ar-SY" sz="1600" dirty="0" err="1" smtClean="0"/>
              <a:t>الى</a:t>
            </a:r>
            <a:r>
              <a:rPr lang="ar-SY" sz="1600" dirty="0" smtClean="0"/>
              <a:t> تكوين حبوب لقاح غير طبيعية فتتعطل بذلك عمليات التلقيح </a:t>
            </a:r>
            <a:r>
              <a:rPr lang="ar-SY" sz="1600" dirty="0" err="1" smtClean="0"/>
              <a:t>والاخصاب</a:t>
            </a:r>
            <a:r>
              <a:rPr lang="ar-SY" sz="1600" dirty="0" smtClean="0"/>
              <a:t> وعقد الثمار.</a:t>
            </a:r>
            <a:endParaRPr lang="en-US" sz="1600" dirty="0" smtClean="0"/>
          </a:p>
          <a:p>
            <a:r>
              <a:rPr lang="ar-SY" sz="1600" b="1" dirty="0" smtClean="0"/>
              <a:t>التربة:</a:t>
            </a:r>
            <a:r>
              <a:rPr lang="ar-SY" sz="1600" dirty="0" smtClean="0"/>
              <a:t> يفضل زراعة الفلفل في الترب </a:t>
            </a:r>
            <a:r>
              <a:rPr lang="ar-SY" sz="1600" dirty="0" err="1" smtClean="0"/>
              <a:t>المزيجية</a:t>
            </a:r>
            <a:r>
              <a:rPr lang="ar-SY" sz="1600" dirty="0" smtClean="0"/>
              <a:t> الغنية بالمواد العضوية والجيدة الصرف وتجنب الترب الثقيلة والملحية وان النباتات غير حساسة جداً للتفاوت في درجة حموضة التربة وال </a:t>
            </a:r>
            <a:r>
              <a:rPr lang="en-US" sz="1600" dirty="0" smtClean="0"/>
              <a:t>PH</a:t>
            </a:r>
            <a:r>
              <a:rPr lang="ar-SY" sz="1600" dirty="0" smtClean="0"/>
              <a:t> الملائم هو 5,5 -8.</a:t>
            </a:r>
            <a:endParaRPr lang="en-US" sz="1600" dirty="0" smtClean="0"/>
          </a:p>
          <a:p>
            <a:r>
              <a:rPr lang="ar-SY" sz="1600" b="1" dirty="0" smtClean="0"/>
              <a:t>الري:</a:t>
            </a:r>
            <a:r>
              <a:rPr lang="ar-SY" sz="1600" dirty="0" smtClean="0"/>
              <a:t> نباتات الفلفل حساسة جداً لنقص الرطوبة في التربة وذلك لكبر حجم مجموعها الجذري حيث </a:t>
            </a:r>
            <a:r>
              <a:rPr lang="ar-SY" sz="1600" dirty="0" err="1" smtClean="0"/>
              <a:t>ان</a:t>
            </a:r>
            <a:r>
              <a:rPr lang="ar-SY" sz="1600" dirty="0" smtClean="0"/>
              <a:t> النقص يؤدي </a:t>
            </a:r>
            <a:r>
              <a:rPr lang="ar-SY" sz="1600" dirty="0" err="1" smtClean="0"/>
              <a:t>الى</a:t>
            </a:r>
            <a:r>
              <a:rPr lang="ar-SY" sz="1600" dirty="0" smtClean="0"/>
              <a:t> بطء عمليات النمو </a:t>
            </a:r>
            <a:r>
              <a:rPr lang="ar-SY" sz="1600" dirty="0" err="1" smtClean="0"/>
              <a:t>وتشوية</a:t>
            </a:r>
            <a:r>
              <a:rPr lang="ar-SY" sz="1600" dirty="0" smtClean="0"/>
              <a:t> شكل الثمار وان زيادتها تؤدي </a:t>
            </a:r>
            <a:r>
              <a:rPr lang="ar-SY" sz="1600" dirty="0" err="1" smtClean="0"/>
              <a:t>الى</a:t>
            </a:r>
            <a:r>
              <a:rPr lang="ar-SY" sz="1600" dirty="0" smtClean="0"/>
              <a:t> </a:t>
            </a:r>
            <a:r>
              <a:rPr lang="ar-SY" sz="1600" dirty="0" err="1" smtClean="0"/>
              <a:t>ارباك</a:t>
            </a:r>
            <a:r>
              <a:rPr lang="ar-SY" sz="1600" dirty="0" smtClean="0"/>
              <a:t> النباتات وذبولها بسبب ردائه التهوية وتعطيل عملية التبادل الغازي . في بداية موسم النمو يفضل الري مرة واحدة لكل 7 – 10 </a:t>
            </a:r>
            <a:r>
              <a:rPr lang="ar-SY" sz="1600" dirty="0" err="1" smtClean="0"/>
              <a:t>ايام</a:t>
            </a:r>
            <a:r>
              <a:rPr lang="ar-SY" sz="1600" dirty="0" smtClean="0"/>
              <a:t> وعند اشتداد الحر تقصر الفترة بحيث تصبح كل 3 – 4 </a:t>
            </a:r>
            <a:r>
              <a:rPr lang="ar-SY" sz="1600" dirty="0" err="1" smtClean="0"/>
              <a:t>ايام</a:t>
            </a:r>
            <a:r>
              <a:rPr lang="ar-SY" sz="1600" dirty="0" smtClean="0"/>
              <a:t>.</a:t>
            </a:r>
            <a:endParaRPr lang="en-US" sz="1600" dirty="0" smtClean="0"/>
          </a:p>
          <a:p>
            <a:r>
              <a:rPr lang="ar-SY" sz="1600" b="1" dirty="0" smtClean="0"/>
              <a:t>التسميد:</a:t>
            </a:r>
            <a:r>
              <a:rPr lang="ar-SY" sz="1600" dirty="0" smtClean="0"/>
              <a:t> تضاف </a:t>
            </a:r>
            <a:r>
              <a:rPr lang="ar-SY" sz="1600" dirty="0" err="1" smtClean="0"/>
              <a:t>الاسمدة</a:t>
            </a:r>
            <a:r>
              <a:rPr lang="ar-SY" sz="1600" dirty="0" smtClean="0"/>
              <a:t> الحيوانية </a:t>
            </a:r>
            <a:r>
              <a:rPr lang="ar-SY" sz="1600" dirty="0" err="1" smtClean="0"/>
              <a:t>اثناء</a:t>
            </a:r>
            <a:r>
              <a:rPr lang="ar-SY" sz="1600" dirty="0" smtClean="0"/>
              <a:t> تحضير التربة وبمعدل 12-15م</a:t>
            </a:r>
            <a:r>
              <a:rPr lang="ar-SY" sz="1600" baseline="30000" dirty="0" smtClean="0"/>
              <a:t>3</a:t>
            </a:r>
            <a:r>
              <a:rPr lang="ar-SY" sz="1600" dirty="0" smtClean="0"/>
              <a:t> / </a:t>
            </a:r>
            <a:r>
              <a:rPr lang="ar-SY" sz="1600" dirty="0" err="1" smtClean="0"/>
              <a:t>دونم</a:t>
            </a:r>
            <a:r>
              <a:rPr lang="ar-SY" sz="1600" dirty="0" smtClean="0"/>
              <a:t> </a:t>
            </a:r>
            <a:r>
              <a:rPr lang="ar-SY" sz="1600" dirty="0" err="1" smtClean="0"/>
              <a:t>اما</a:t>
            </a:r>
            <a:r>
              <a:rPr lang="ar-SY" sz="1600" dirty="0" smtClean="0"/>
              <a:t> </a:t>
            </a:r>
            <a:r>
              <a:rPr lang="ar-SY" sz="1600" dirty="0" err="1" smtClean="0"/>
              <a:t>الاسمدة</a:t>
            </a:r>
            <a:r>
              <a:rPr lang="ar-SY" sz="1600" dirty="0" smtClean="0"/>
              <a:t> </a:t>
            </a:r>
            <a:r>
              <a:rPr lang="ar-SY" sz="1600" dirty="0" err="1" smtClean="0"/>
              <a:t>الكيمياوية</a:t>
            </a:r>
            <a:r>
              <a:rPr lang="ar-SY" sz="1600" dirty="0" smtClean="0"/>
              <a:t> فتضاف على دفعتين </a:t>
            </a:r>
            <a:r>
              <a:rPr lang="ar-SY" sz="1600" dirty="0" err="1" smtClean="0"/>
              <a:t>الاولى</a:t>
            </a:r>
            <a:r>
              <a:rPr lang="ar-SY" sz="1600" dirty="0" smtClean="0"/>
              <a:t> بعد </a:t>
            </a:r>
            <a:r>
              <a:rPr lang="ar-SY" sz="1600" dirty="0" err="1" smtClean="0"/>
              <a:t>اسبوعين</a:t>
            </a:r>
            <a:r>
              <a:rPr lang="ar-SY" sz="1600" dirty="0" smtClean="0"/>
              <a:t> من الشتل وتشمل 90 </a:t>
            </a:r>
            <a:r>
              <a:rPr lang="ar-SY" sz="1600" dirty="0" err="1" smtClean="0"/>
              <a:t>كغ</a:t>
            </a:r>
            <a:r>
              <a:rPr lang="ar-SY" sz="1600" dirty="0" smtClean="0"/>
              <a:t> / </a:t>
            </a:r>
            <a:r>
              <a:rPr lang="ar-SY" sz="1600" dirty="0" err="1" smtClean="0"/>
              <a:t>دونم</a:t>
            </a:r>
            <a:r>
              <a:rPr lang="ar-SY" sz="1600" dirty="0" smtClean="0"/>
              <a:t> كبريتات </a:t>
            </a:r>
            <a:r>
              <a:rPr lang="ar-SY" sz="1600" dirty="0" err="1" smtClean="0"/>
              <a:t>الامونيوم</a:t>
            </a:r>
            <a:r>
              <a:rPr lang="ar-SY" sz="1600" dirty="0" smtClean="0"/>
              <a:t> و 60 </a:t>
            </a:r>
            <a:r>
              <a:rPr lang="ar-SY" sz="1600" dirty="0" err="1" smtClean="0"/>
              <a:t>كغ</a:t>
            </a:r>
            <a:r>
              <a:rPr lang="ar-SY" sz="1600" dirty="0" smtClean="0"/>
              <a:t> / </a:t>
            </a:r>
            <a:r>
              <a:rPr lang="ar-SY" sz="1600" dirty="0" err="1" smtClean="0"/>
              <a:t>دونم</a:t>
            </a:r>
            <a:r>
              <a:rPr lang="ar-SY" sz="1600" dirty="0" smtClean="0"/>
              <a:t> من سوبر فوسفات الثلاثي </a:t>
            </a:r>
            <a:r>
              <a:rPr lang="ar-SY" sz="1600" dirty="0" err="1" smtClean="0"/>
              <a:t>اما</a:t>
            </a:r>
            <a:r>
              <a:rPr lang="ar-SY" sz="1600" dirty="0" smtClean="0"/>
              <a:t> الدفعة الثانية فتشمل 90 </a:t>
            </a:r>
            <a:r>
              <a:rPr lang="ar-SY" sz="1600" dirty="0" err="1" smtClean="0"/>
              <a:t>كغ</a:t>
            </a:r>
            <a:r>
              <a:rPr lang="ar-SY" sz="1600" dirty="0" smtClean="0"/>
              <a:t>/ </a:t>
            </a:r>
            <a:r>
              <a:rPr lang="ar-SY" sz="1600" dirty="0" err="1" smtClean="0"/>
              <a:t>دونم</a:t>
            </a:r>
            <a:r>
              <a:rPr lang="ar-SY" sz="1600" dirty="0" smtClean="0"/>
              <a:t> كبريتات </a:t>
            </a:r>
            <a:r>
              <a:rPr lang="ar-SY" sz="1600" dirty="0" err="1" smtClean="0"/>
              <a:t>الامونيوم</a:t>
            </a:r>
            <a:r>
              <a:rPr lang="ar-SY" sz="1600" dirty="0" smtClean="0"/>
              <a:t> فقط وتضاف </a:t>
            </a:r>
            <a:r>
              <a:rPr lang="ar-SY" sz="1600" dirty="0" err="1" smtClean="0"/>
              <a:t>اثناء</a:t>
            </a:r>
            <a:r>
              <a:rPr lang="ar-SY" sz="1600" dirty="0" smtClean="0"/>
              <a:t> فترة </a:t>
            </a:r>
            <a:r>
              <a:rPr lang="ar-SY" sz="1600" dirty="0" err="1" smtClean="0"/>
              <a:t>التزهير</a:t>
            </a:r>
            <a:r>
              <a:rPr lang="ar-SY" sz="1600" dirty="0" smtClean="0"/>
              <a:t> وعقد الثمار.</a:t>
            </a:r>
            <a:endParaRPr lang="en-US" sz="1600" dirty="0" smtClean="0"/>
          </a:p>
          <a:p>
            <a:r>
              <a:rPr lang="ar-SY" sz="1600" b="1" dirty="0" smtClean="0"/>
              <a:t>طريقة الزراعة والتكاثر</a:t>
            </a:r>
            <a:r>
              <a:rPr lang="ar-SY" sz="1600" dirty="0" smtClean="0"/>
              <a:t>: تتكاثر نباتات الفلفل بواسطة البذور لغرض </a:t>
            </a:r>
            <a:r>
              <a:rPr lang="ar-SY" sz="1600" dirty="0" err="1" smtClean="0"/>
              <a:t>انتاج</a:t>
            </a:r>
            <a:r>
              <a:rPr lang="ar-SY" sz="1600" dirty="0" smtClean="0"/>
              <a:t> الشتلات المناسبة للزراعة في الحقل ويحتاج </a:t>
            </a:r>
            <a:r>
              <a:rPr lang="ar-SY" sz="1600" dirty="0" err="1" smtClean="0"/>
              <a:t>الدونم</a:t>
            </a:r>
            <a:r>
              <a:rPr lang="ar-SY" sz="1600" dirty="0" smtClean="0"/>
              <a:t> الواحد 300-400 غم من البذور كما ويمكن </a:t>
            </a:r>
            <a:r>
              <a:rPr lang="ar-SY" sz="1600" dirty="0" err="1" smtClean="0"/>
              <a:t>ان</a:t>
            </a:r>
            <a:r>
              <a:rPr lang="ar-SY" sz="1600" dirty="0" smtClean="0"/>
              <a:t> تتم زراعة البذور مباشرة في الحقل المستديم ولكن كمية البذور ستزداد لتصل 500-600 غم تتم الزراعة في الحقل على </a:t>
            </a:r>
            <a:r>
              <a:rPr lang="ar-SY" sz="1600" dirty="0" err="1" smtClean="0"/>
              <a:t>مروز</a:t>
            </a:r>
            <a:r>
              <a:rPr lang="ar-SY" sz="1600" dirty="0" smtClean="0"/>
              <a:t> المسافة بين </a:t>
            </a:r>
            <a:r>
              <a:rPr lang="ar-SY" sz="1600" dirty="0" err="1" smtClean="0"/>
              <a:t>مرز</a:t>
            </a:r>
            <a:r>
              <a:rPr lang="ar-SY" sz="1600" dirty="0" smtClean="0"/>
              <a:t> </a:t>
            </a:r>
            <a:r>
              <a:rPr lang="ar-SY" sz="1600" dirty="0" err="1" smtClean="0"/>
              <a:t>واخر</a:t>
            </a:r>
            <a:r>
              <a:rPr lang="ar-SY" sz="1600" dirty="0" smtClean="0"/>
              <a:t> 75سم وبين شتلة </a:t>
            </a:r>
            <a:r>
              <a:rPr lang="ar-SY" sz="1600" dirty="0" err="1" smtClean="0"/>
              <a:t>واخرى</a:t>
            </a:r>
            <a:r>
              <a:rPr lang="ar-SY" sz="1600" dirty="0" smtClean="0"/>
              <a:t> 40-50سم وتجري الزراعة على جهة واحدة من </a:t>
            </a:r>
            <a:r>
              <a:rPr lang="ar-SY" sz="1600" dirty="0" err="1" smtClean="0"/>
              <a:t>المرز</a:t>
            </a:r>
            <a:r>
              <a:rPr lang="ar-SY" sz="1600" dirty="0" smtClean="0"/>
              <a:t>.</a:t>
            </a: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r>
              <a:rPr lang="ar-SY" sz="1600" dirty="0" smtClean="0"/>
              <a:t> </a:t>
            </a:r>
            <a:r>
              <a:rPr lang="ar-SY" sz="1600" b="1" dirty="0" smtClean="0"/>
              <a:t>موعد الزراعة:</a:t>
            </a:r>
            <a:r>
              <a:rPr lang="ar-SY" sz="1600" dirty="0" smtClean="0"/>
              <a:t> تتم الزراعة خلال شهر كانون الثاني لغرض </a:t>
            </a:r>
            <a:r>
              <a:rPr lang="ar-SY" sz="1600" dirty="0" err="1" smtClean="0"/>
              <a:t>انتاج</a:t>
            </a:r>
            <a:r>
              <a:rPr lang="ar-SY" sz="1600" dirty="0" smtClean="0"/>
              <a:t> الشتلات التي تزرع في الحقل المكشوف خلال شهر </a:t>
            </a:r>
            <a:r>
              <a:rPr lang="ar-SY" sz="1600" dirty="0" err="1" smtClean="0"/>
              <a:t>اذار</a:t>
            </a:r>
            <a:r>
              <a:rPr lang="ar-SY" sz="1600" dirty="0" smtClean="0"/>
              <a:t> , </a:t>
            </a:r>
            <a:r>
              <a:rPr lang="ar-SY" sz="1600" dirty="0" err="1" smtClean="0"/>
              <a:t>اما</a:t>
            </a:r>
            <a:r>
              <a:rPr lang="ar-SY" sz="1600" dirty="0" smtClean="0"/>
              <a:t> بالنسبة للزراعة المحمية فيتم تهيئة الشتلات عن طريق زراعة البذور خلال شهري </a:t>
            </a:r>
            <a:r>
              <a:rPr lang="ar-SY" sz="1600" dirty="0" err="1" smtClean="0"/>
              <a:t>ايلول</a:t>
            </a:r>
            <a:r>
              <a:rPr lang="ar-SY" sz="1600" dirty="0" smtClean="0"/>
              <a:t> وتشرين </a:t>
            </a:r>
            <a:r>
              <a:rPr lang="ar-SY" sz="1600" dirty="0" err="1" smtClean="0"/>
              <a:t>الاول</a:t>
            </a:r>
            <a:r>
              <a:rPr lang="ar-SY" sz="1600" dirty="0" smtClean="0"/>
              <a:t>.</a:t>
            </a:r>
            <a:endParaRPr lang="en-US" sz="1600" dirty="0" smtClean="0"/>
          </a:p>
          <a:p>
            <a:r>
              <a:rPr lang="ar-SY" sz="1600" b="1" dirty="0" smtClean="0"/>
              <a:t>النضج والحصاد</a:t>
            </a:r>
            <a:r>
              <a:rPr lang="ar-SY" sz="1600" dirty="0" smtClean="0"/>
              <a:t>: </a:t>
            </a:r>
            <a:r>
              <a:rPr lang="ar-SY" sz="1600" dirty="0" err="1" smtClean="0"/>
              <a:t>ان</a:t>
            </a:r>
            <a:r>
              <a:rPr lang="ar-SY" sz="1600" dirty="0" smtClean="0"/>
              <a:t> الطور الذي تجنى فيه الثمار يتحدد تبعاً للغرض من استعمالها </a:t>
            </a:r>
            <a:r>
              <a:rPr lang="ar-SY" sz="1600" dirty="0" err="1" smtClean="0"/>
              <a:t>فاذا</a:t>
            </a:r>
            <a:r>
              <a:rPr lang="ar-SY" sz="1600" dirty="0" smtClean="0"/>
              <a:t> كان الغرض هو لأجل الاستهلاك الطازج فتجنى عادة عندما تصل الحجم الخاص بالصنف حيث يفترض </a:t>
            </a:r>
            <a:r>
              <a:rPr lang="ar-SY" sz="1600" dirty="0" err="1" smtClean="0"/>
              <a:t>ان</a:t>
            </a:r>
            <a:r>
              <a:rPr lang="ar-SY" sz="1600" dirty="0" smtClean="0"/>
              <a:t> يكون لونها اخضر </a:t>
            </a:r>
            <a:r>
              <a:rPr lang="ar-SY" sz="1600" dirty="0" err="1" smtClean="0"/>
              <a:t>لماع</a:t>
            </a:r>
            <a:r>
              <a:rPr lang="ar-SY" sz="1600" dirty="0" smtClean="0"/>
              <a:t> وقبل </a:t>
            </a:r>
            <a:r>
              <a:rPr lang="ar-SY" sz="1600" dirty="0" err="1" smtClean="0"/>
              <a:t>ان</a:t>
            </a:r>
            <a:r>
              <a:rPr lang="ar-SY" sz="1600" dirty="0" smtClean="0"/>
              <a:t> يبدأ بالتحول تدريجياً </a:t>
            </a:r>
            <a:r>
              <a:rPr lang="ar-SY" sz="1600" dirty="0" err="1" smtClean="0"/>
              <a:t>الى</a:t>
            </a:r>
            <a:r>
              <a:rPr lang="ar-SY" sz="1600" dirty="0" smtClean="0"/>
              <a:t> اللون </a:t>
            </a:r>
            <a:r>
              <a:rPr lang="ar-SY" sz="1600" dirty="0" err="1" smtClean="0"/>
              <a:t>الاحمر</a:t>
            </a:r>
            <a:r>
              <a:rPr lang="ar-SY" sz="1600" dirty="0" smtClean="0"/>
              <a:t> </a:t>
            </a:r>
            <a:r>
              <a:rPr lang="ar-SY" sz="1600" dirty="0" err="1" smtClean="0"/>
              <a:t>اما</a:t>
            </a:r>
            <a:r>
              <a:rPr lang="ar-SY" sz="1600" dirty="0" smtClean="0"/>
              <a:t> </a:t>
            </a:r>
            <a:r>
              <a:rPr lang="ar-SY" sz="1600" dirty="0" err="1" smtClean="0"/>
              <a:t>اذا</a:t>
            </a:r>
            <a:r>
              <a:rPr lang="ar-SY" sz="1600" dirty="0" smtClean="0"/>
              <a:t> كان الغرض لأجل التجفيف </a:t>
            </a:r>
            <a:r>
              <a:rPr lang="ar-SY" sz="1600" dirty="0" err="1" smtClean="0"/>
              <a:t>او</a:t>
            </a:r>
            <a:r>
              <a:rPr lang="ar-SY" sz="1600" dirty="0" smtClean="0"/>
              <a:t> استخراج البذور فتترك الثمار عادة على النباتات لحين اكتسابها اللون </a:t>
            </a:r>
            <a:r>
              <a:rPr lang="ar-SY" sz="1600" dirty="0" err="1" smtClean="0"/>
              <a:t>الاحمر</a:t>
            </a:r>
            <a:r>
              <a:rPr lang="ar-SY" sz="1600" dirty="0" smtClean="0"/>
              <a:t> </a:t>
            </a:r>
            <a:r>
              <a:rPr lang="ar-SY" sz="1600" dirty="0" err="1" smtClean="0"/>
              <a:t>او</a:t>
            </a:r>
            <a:r>
              <a:rPr lang="ar-SY" sz="1600" dirty="0" smtClean="0"/>
              <a:t> البرتقالي المائل </a:t>
            </a:r>
            <a:r>
              <a:rPr lang="ar-SY" sz="1600" dirty="0" err="1" smtClean="0"/>
              <a:t>الى</a:t>
            </a:r>
            <a:r>
              <a:rPr lang="ar-SY" sz="1600" dirty="0" smtClean="0"/>
              <a:t> </a:t>
            </a:r>
            <a:r>
              <a:rPr lang="ar-SY" sz="1600" dirty="0" err="1" smtClean="0"/>
              <a:t>الاحمر</a:t>
            </a:r>
            <a:r>
              <a:rPr lang="ar-SY" sz="1600" dirty="0" smtClean="0"/>
              <a:t>, يتم الجني بمعدل كل 4-5 </a:t>
            </a:r>
            <a:r>
              <a:rPr lang="ar-SY" sz="1600" dirty="0" err="1" smtClean="0"/>
              <a:t>ايام</a:t>
            </a:r>
            <a:r>
              <a:rPr lang="ar-SY" sz="1600" dirty="0" smtClean="0"/>
              <a:t> ومعدل </a:t>
            </a:r>
            <a:r>
              <a:rPr lang="ar-SY" sz="1600" dirty="0" err="1" smtClean="0"/>
              <a:t>انتاج</a:t>
            </a:r>
            <a:r>
              <a:rPr lang="ar-SY" sz="1600" dirty="0" smtClean="0"/>
              <a:t> </a:t>
            </a:r>
            <a:r>
              <a:rPr lang="ar-SY" sz="1600" dirty="0" err="1" smtClean="0"/>
              <a:t>الدونم</a:t>
            </a:r>
            <a:r>
              <a:rPr lang="ar-SY" sz="1600" dirty="0" smtClean="0"/>
              <a:t> الواحد في ظروف القطر بحدود 3-4 طن / </a:t>
            </a:r>
            <a:r>
              <a:rPr lang="ar-SY" sz="1600" dirty="0" err="1" smtClean="0"/>
              <a:t>دونم</a:t>
            </a:r>
            <a:r>
              <a:rPr lang="ar-SY" sz="1600" dirty="0" smtClean="0"/>
              <a:t>.</a:t>
            </a:r>
            <a:endParaRPr lang="en-US" sz="1600" dirty="0" smtClean="0"/>
          </a:p>
          <a:p>
            <a:pPr lvl="0"/>
            <a:r>
              <a:rPr lang="ar-SY" sz="2400" b="1" dirty="0" smtClean="0"/>
              <a:t>الباذنجان </a:t>
            </a:r>
            <a:r>
              <a:rPr lang="en-US" sz="2400" b="1" dirty="0" err="1" smtClean="0"/>
              <a:t>Solanum</a:t>
            </a:r>
            <a:r>
              <a:rPr lang="en-US" sz="2400" b="1" dirty="0" smtClean="0"/>
              <a:t> </a:t>
            </a:r>
            <a:r>
              <a:rPr lang="en-US" sz="2400" b="1" dirty="0" err="1" smtClean="0"/>
              <a:t>melongena</a:t>
            </a:r>
            <a:r>
              <a:rPr lang="en-US" sz="2400" b="1" dirty="0" smtClean="0"/>
              <a:t>        Eggplant      </a:t>
            </a:r>
            <a:endParaRPr lang="en-US" sz="2400" dirty="0" smtClean="0"/>
          </a:p>
          <a:p>
            <a:r>
              <a:rPr lang="ar-SY" sz="1600" b="1" dirty="0" smtClean="0"/>
              <a:t>الموطن </a:t>
            </a:r>
            <a:r>
              <a:rPr lang="ar-SY" sz="1600" b="1" dirty="0" err="1" smtClean="0"/>
              <a:t>الاصلي</a:t>
            </a:r>
            <a:r>
              <a:rPr lang="ar-SY" sz="1600" dirty="0" smtClean="0"/>
              <a:t>: هي منطقة </a:t>
            </a:r>
            <a:r>
              <a:rPr lang="ar-SY" sz="1600" dirty="0" err="1" smtClean="0"/>
              <a:t>اواسط</a:t>
            </a:r>
            <a:r>
              <a:rPr lang="ar-SY" sz="1600" dirty="0" smtClean="0"/>
              <a:t> الهند ومنها انتقل </a:t>
            </a:r>
            <a:r>
              <a:rPr lang="ar-SY" sz="1600" dirty="0" err="1" smtClean="0"/>
              <a:t>الى</a:t>
            </a:r>
            <a:r>
              <a:rPr lang="ar-SY" sz="1600" dirty="0" smtClean="0"/>
              <a:t> </a:t>
            </a:r>
            <a:r>
              <a:rPr lang="ar-SY" sz="1600" dirty="0" err="1" smtClean="0"/>
              <a:t>اسيا</a:t>
            </a:r>
            <a:r>
              <a:rPr lang="ar-SY" sz="1600" dirty="0" smtClean="0"/>
              <a:t> الصغرى ومصر ويحتوي 100 غم من الجزء الطري على 1,5 – 10 ملغ فيتامين , 0,63 ملغ حامض النيكوتين, 0,32ملغ </a:t>
            </a:r>
            <a:r>
              <a:rPr lang="ar-SY" sz="1600" dirty="0" err="1" smtClean="0"/>
              <a:t>ثيامين</a:t>
            </a:r>
            <a:r>
              <a:rPr lang="ar-SY" sz="1600" dirty="0" smtClean="0"/>
              <a:t> و 22 </a:t>
            </a:r>
            <a:r>
              <a:rPr lang="ar-SY" sz="1600" dirty="0" err="1" smtClean="0"/>
              <a:t>سعرة</a:t>
            </a:r>
            <a:r>
              <a:rPr lang="ar-SY" sz="1600" dirty="0" smtClean="0"/>
              <a:t> حرارية. </a:t>
            </a:r>
            <a:r>
              <a:rPr lang="ar-SY" sz="1600" dirty="0" err="1" smtClean="0"/>
              <a:t>ان</a:t>
            </a:r>
            <a:r>
              <a:rPr lang="ar-SY" sz="1600" dirty="0" smtClean="0"/>
              <a:t> سبب الطعم المر في الثمار يعود </a:t>
            </a:r>
            <a:r>
              <a:rPr lang="ar-SY" sz="1600" dirty="0" err="1" smtClean="0"/>
              <a:t>الى</a:t>
            </a:r>
            <a:r>
              <a:rPr lang="ar-SY" sz="1600" dirty="0" smtClean="0"/>
              <a:t> وجود مادة </a:t>
            </a:r>
            <a:r>
              <a:rPr lang="ar-SY" sz="1600" dirty="0" err="1" smtClean="0"/>
              <a:t>السولانين</a:t>
            </a:r>
            <a:r>
              <a:rPr lang="ar-SY" sz="1600" dirty="0" smtClean="0"/>
              <a:t> </a:t>
            </a:r>
            <a:r>
              <a:rPr lang="en-US" sz="1600" dirty="0" err="1" smtClean="0"/>
              <a:t>solanine</a:t>
            </a:r>
            <a:r>
              <a:rPr lang="ar-SY" sz="1600" dirty="0" smtClean="0"/>
              <a:t> والتي يرمز لها كيماوياً </a:t>
            </a:r>
            <a:r>
              <a:rPr lang="en-US" sz="1600" dirty="0" smtClean="0"/>
              <a:t>  ( C</a:t>
            </a:r>
            <a:r>
              <a:rPr lang="en-US" sz="1600" baseline="-25000" dirty="0" smtClean="0"/>
              <a:t>31</a:t>
            </a:r>
            <a:r>
              <a:rPr lang="en-US" sz="1600" dirty="0" smtClean="0"/>
              <a:t>H</a:t>
            </a:r>
            <a:r>
              <a:rPr lang="en-US" sz="1600" baseline="-25000" dirty="0" smtClean="0"/>
              <a:t>51</a:t>
            </a:r>
            <a:r>
              <a:rPr lang="en-US" sz="1600" dirty="0" smtClean="0"/>
              <a:t>NO</a:t>
            </a:r>
            <a:r>
              <a:rPr lang="en-US" sz="1600" baseline="-25000" dirty="0" smtClean="0"/>
              <a:t>12  </a:t>
            </a:r>
            <a:r>
              <a:rPr lang="ar-SY" sz="1600" dirty="0" err="1" smtClean="0"/>
              <a:t>ان</a:t>
            </a:r>
            <a:r>
              <a:rPr lang="ar-SY" sz="1600" dirty="0" smtClean="0"/>
              <a:t> هذه المادة لا تذوب في الماء ولا في </a:t>
            </a:r>
            <a:r>
              <a:rPr lang="ar-SY" sz="1600" dirty="0" err="1" smtClean="0"/>
              <a:t>الايثر</a:t>
            </a:r>
            <a:r>
              <a:rPr lang="ar-SY" sz="1600" dirty="0" smtClean="0"/>
              <a:t> فقط في </a:t>
            </a:r>
            <a:r>
              <a:rPr lang="ar-SY" sz="1600" dirty="0" err="1" smtClean="0"/>
              <a:t>الاحماض</a:t>
            </a:r>
            <a:r>
              <a:rPr lang="ar-SY" sz="1600" dirty="0" smtClean="0"/>
              <a:t> المخففة والكحول </a:t>
            </a:r>
            <a:r>
              <a:rPr lang="ar-SY" sz="1600" dirty="0" err="1" smtClean="0"/>
              <a:t>المثيلي</a:t>
            </a:r>
            <a:r>
              <a:rPr lang="ar-SY" sz="1600" dirty="0" smtClean="0"/>
              <a:t> </a:t>
            </a:r>
            <a:r>
              <a:rPr lang="ar-SY" sz="1600" dirty="0" err="1" smtClean="0"/>
              <a:t>والاسيتون</a:t>
            </a:r>
            <a:r>
              <a:rPr lang="ar-SY" sz="1600" dirty="0" smtClean="0"/>
              <a:t> وهي موجودة تقريباً في كافة </a:t>
            </a:r>
            <a:r>
              <a:rPr lang="ar-SY" sz="1600" dirty="0" err="1" smtClean="0"/>
              <a:t>اجزاء</a:t>
            </a:r>
            <a:r>
              <a:rPr lang="ar-SY" sz="1600" dirty="0" smtClean="0"/>
              <a:t> النبات </a:t>
            </a:r>
            <a:r>
              <a:rPr lang="ar-SY" sz="1600" dirty="0" err="1" smtClean="0"/>
              <a:t>اضافة</a:t>
            </a:r>
            <a:r>
              <a:rPr lang="ar-SY" sz="1600" dirty="0" smtClean="0"/>
              <a:t> </a:t>
            </a:r>
            <a:r>
              <a:rPr lang="ar-SY" sz="1600" dirty="0" err="1" smtClean="0"/>
              <a:t>الى</a:t>
            </a:r>
            <a:r>
              <a:rPr lang="ar-SY" sz="1600" dirty="0" smtClean="0"/>
              <a:t> الثمار التي يزداد تركيزها فيها بتقدمها بالنضج.</a:t>
            </a:r>
            <a:endParaRPr lang="en-US" sz="1600" dirty="0" smtClean="0"/>
          </a:p>
          <a:p>
            <a:r>
              <a:rPr lang="ar-SY" sz="1600" b="1" dirty="0" err="1" smtClean="0"/>
              <a:t>الاصناف</a:t>
            </a:r>
            <a:r>
              <a:rPr lang="ar-SY" sz="1600" dirty="0" smtClean="0"/>
              <a:t>: المحلي – الموصلي – بلاك بيوتي </a:t>
            </a:r>
            <a:r>
              <a:rPr lang="en-US" sz="1600" dirty="0" smtClean="0"/>
              <a:t>Black beauty</a:t>
            </a:r>
            <a:endParaRPr lang="ar-SY" sz="1600" dirty="0" smtClean="0"/>
          </a:p>
          <a:p>
            <a:r>
              <a:rPr lang="ar-SY" sz="1600" b="1" dirty="0" smtClean="0"/>
              <a:t>الظروف الجوية:</a:t>
            </a:r>
            <a:r>
              <a:rPr lang="ar-SY" sz="1600" dirty="0" smtClean="0"/>
              <a:t> الباذنجان من النباتات الحساسة للبرودة وتحتاج </a:t>
            </a:r>
            <a:r>
              <a:rPr lang="ar-SY" sz="1600" dirty="0" err="1" smtClean="0"/>
              <a:t>الى</a:t>
            </a:r>
            <a:r>
              <a:rPr lang="ar-SY" sz="1600" dirty="0" smtClean="0"/>
              <a:t> جو دافئ طويل لنموه </a:t>
            </a:r>
            <a:r>
              <a:rPr lang="ar-SY" sz="1600" dirty="0" err="1" smtClean="0"/>
              <a:t>واثماره</a:t>
            </a:r>
            <a:r>
              <a:rPr lang="ar-SY" sz="1600" dirty="0" smtClean="0"/>
              <a:t> وتموت النباتات في حالة تعرضها للصقيع ولو لفترات قصيرة وان انسب درجة حرارة  للنمو تتراوح 18-21 </a:t>
            </a:r>
            <a:r>
              <a:rPr lang="ar-SY" sz="1600" dirty="0" err="1" smtClean="0"/>
              <a:t>م</a:t>
            </a:r>
            <a:r>
              <a:rPr lang="ar-SY" sz="1600" dirty="0" smtClean="0"/>
              <a:t> كما وتفضل زراعة الباذنجان في المناطق ذات شدة </a:t>
            </a:r>
            <a:r>
              <a:rPr lang="ar-SY" sz="1600" dirty="0" err="1" smtClean="0"/>
              <a:t>اضاءة</a:t>
            </a:r>
            <a:r>
              <a:rPr lang="ar-SY" sz="1600" dirty="0" smtClean="0"/>
              <a:t> عالية تجود زراعة الباذنجان في كافة </a:t>
            </a:r>
            <a:r>
              <a:rPr lang="ar-SY" sz="1600" dirty="0" err="1" smtClean="0"/>
              <a:t>انواع</a:t>
            </a:r>
            <a:r>
              <a:rPr lang="ar-SY" sz="1600" dirty="0" smtClean="0"/>
              <a:t> الترب شرط </a:t>
            </a:r>
            <a:r>
              <a:rPr lang="ar-SY" sz="1600" dirty="0" err="1" smtClean="0"/>
              <a:t>ان</a:t>
            </a:r>
            <a:r>
              <a:rPr lang="ar-SY" sz="1600" dirty="0" smtClean="0"/>
              <a:t> تكون خصبة وغنية بالمادة العضوية علماً </a:t>
            </a:r>
            <a:r>
              <a:rPr lang="ar-SY" sz="1600" dirty="0" err="1" smtClean="0"/>
              <a:t>بانه</a:t>
            </a:r>
            <a:r>
              <a:rPr lang="ar-SY" sz="1600" dirty="0" smtClean="0"/>
              <a:t> يتحمل </a:t>
            </a:r>
            <a:r>
              <a:rPr lang="ar-SY" sz="1600" dirty="0" err="1" smtClean="0"/>
              <a:t>حموضه</a:t>
            </a:r>
            <a:r>
              <a:rPr lang="ar-SY" sz="1600" dirty="0" smtClean="0"/>
              <a:t> التربة </a:t>
            </a:r>
            <a:r>
              <a:rPr lang="ar-SY" sz="1600" dirty="0" err="1" smtClean="0"/>
              <a:t>اكثر</a:t>
            </a:r>
            <a:r>
              <a:rPr lang="ar-SY" sz="1600" dirty="0" smtClean="0"/>
              <a:t> من </a:t>
            </a:r>
            <a:r>
              <a:rPr lang="ar-SY" sz="1600" dirty="0" err="1" smtClean="0"/>
              <a:t>الطماطة</a:t>
            </a:r>
            <a:r>
              <a:rPr lang="ar-SY" sz="1600" dirty="0" smtClean="0"/>
              <a:t>.</a:t>
            </a:r>
            <a:endParaRPr lang="en-US" sz="1600" dirty="0" smtClean="0"/>
          </a:p>
          <a:p>
            <a:r>
              <a:rPr lang="ar-SY" sz="1600" b="1" dirty="0" smtClean="0"/>
              <a:t>الري:</a:t>
            </a:r>
            <a:r>
              <a:rPr lang="ar-SY" sz="1600" dirty="0" smtClean="0"/>
              <a:t> من المحاصيل الحساسة جداً لقلة الرطوبة في التربة وتزداد الحاجة للماء كلما تقدمت النباتات بالعمر حيث يفضل </a:t>
            </a:r>
            <a:r>
              <a:rPr lang="ar-SY" sz="1600" dirty="0" err="1" smtClean="0"/>
              <a:t>ان</a:t>
            </a:r>
            <a:r>
              <a:rPr lang="ar-SY" sz="1600" dirty="0" smtClean="0"/>
              <a:t> تعطي النباتات </a:t>
            </a:r>
            <a:r>
              <a:rPr lang="ar-SY" sz="1600" dirty="0" err="1" smtClean="0"/>
              <a:t>ريات</a:t>
            </a:r>
            <a:r>
              <a:rPr lang="ar-SY" sz="1600" dirty="0" smtClean="0"/>
              <a:t> خفيفة وعلى فترات متقاربة وبالأخص فترات </a:t>
            </a:r>
            <a:r>
              <a:rPr lang="ar-SY" sz="1600" dirty="0" err="1" smtClean="0"/>
              <a:t>الازهار</a:t>
            </a:r>
            <a:r>
              <a:rPr lang="ar-SY" sz="1600" dirty="0" smtClean="0"/>
              <a:t> والعقد والثمار ويفضل </a:t>
            </a:r>
            <a:r>
              <a:rPr lang="ar-SY" sz="1600" dirty="0" err="1" smtClean="0"/>
              <a:t>ان</a:t>
            </a:r>
            <a:r>
              <a:rPr lang="ar-SY" sz="1600" dirty="0" smtClean="0"/>
              <a:t> تكون رطوبة التربة بمعدل لا يقل عن 80% من مجموع ما يمكن </a:t>
            </a:r>
            <a:r>
              <a:rPr lang="ar-SY" sz="1600" dirty="0" err="1" smtClean="0"/>
              <a:t>ان</a:t>
            </a:r>
            <a:r>
              <a:rPr lang="ar-SY" sz="1600" dirty="0" smtClean="0"/>
              <a:t> تحتفظ </a:t>
            </a:r>
            <a:r>
              <a:rPr lang="ar-SY" sz="1600" dirty="0" err="1" smtClean="0"/>
              <a:t>به</a:t>
            </a:r>
            <a:r>
              <a:rPr lang="ar-SY" sz="1600" dirty="0" smtClean="0"/>
              <a:t> التربة ويمكن الوصول </a:t>
            </a:r>
            <a:r>
              <a:rPr lang="ar-SY" sz="1600" dirty="0" err="1" smtClean="0"/>
              <a:t>الى</a:t>
            </a:r>
            <a:r>
              <a:rPr lang="ar-SY" sz="1600" dirty="0" smtClean="0"/>
              <a:t> هذه النسبة في حالة الري مرة واحدة كل 3-5 </a:t>
            </a:r>
            <a:r>
              <a:rPr lang="ar-SY" sz="1600" dirty="0" err="1" smtClean="0"/>
              <a:t>ايام</a:t>
            </a:r>
            <a:r>
              <a:rPr lang="ar-SY" sz="1600" dirty="0" smtClean="0"/>
              <a:t> </a:t>
            </a:r>
            <a:r>
              <a:rPr lang="ar-SY" sz="1600" dirty="0" err="1" smtClean="0"/>
              <a:t>اذا</a:t>
            </a:r>
            <a:r>
              <a:rPr lang="ar-SY" sz="1600" dirty="0" smtClean="0"/>
              <a:t> كان الجو حاراً جداً.</a:t>
            </a:r>
            <a:endParaRPr lang="en-US" sz="16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r>
              <a:rPr lang="ar-SY" sz="2000" b="1" dirty="0" smtClean="0"/>
              <a:t>التسميد</a:t>
            </a:r>
            <a:r>
              <a:rPr lang="ar-SY" sz="2000" dirty="0" smtClean="0"/>
              <a:t>: ينصح بإضافة </a:t>
            </a:r>
            <a:r>
              <a:rPr lang="ar-SY" sz="2000" dirty="0" err="1" smtClean="0"/>
              <a:t>الاسمدة</a:t>
            </a:r>
            <a:r>
              <a:rPr lang="ar-SY" sz="2000" dirty="0" smtClean="0"/>
              <a:t> الحيوانية بمعدل 8- 10م</a:t>
            </a:r>
            <a:r>
              <a:rPr lang="ar-SY" sz="2000" baseline="30000" dirty="0" smtClean="0"/>
              <a:t>3</a:t>
            </a:r>
            <a:r>
              <a:rPr lang="ar-SY" sz="2000" dirty="0" smtClean="0"/>
              <a:t> / </a:t>
            </a:r>
            <a:r>
              <a:rPr lang="ar-SY" sz="2000" dirty="0" err="1" smtClean="0"/>
              <a:t>دونم</a:t>
            </a:r>
            <a:r>
              <a:rPr lang="ar-SY" sz="2000" dirty="0" smtClean="0"/>
              <a:t> </a:t>
            </a:r>
            <a:r>
              <a:rPr lang="ar-SY" sz="2000" dirty="0" err="1" smtClean="0"/>
              <a:t>اثناء</a:t>
            </a:r>
            <a:r>
              <a:rPr lang="ar-SY" sz="2000" dirty="0" smtClean="0"/>
              <a:t> تحضير التربة </a:t>
            </a:r>
            <a:r>
              <a:rPr lang="ar-SY" sz="2000" dirty="0" err="1" smtClean="0"/>
              <a:t>والاسمدة</a:t>
            </a:r>
            <a:r>
              <a:rPr lang="ar-SY" sz="2000" dirty="0" smtClean="0"/>
              <a:t> الكيماوية بحدود 80-120كغ سوبر فوسفات الثلاثي / </a:t>
            </a:r>
            <a:r>
              <a:rPr lang="ar-SY" sz="2000" dirty="0" err="1" smtClean="0"/>
              <a:t>دونم</a:t>
            </a:r>
            <a:r>
              <a:rPr lang="ar-SY" sz="2000" dirty="0" smtClean="0"/>
              <a:t> و 60 </a:t>
            </a:r>
            <a:r>
              <a:rPr lang="ar-SY" sz="2000" dirty="0" err="1" smtClean="0"/>
              <a:t>كغ</a:t>
            </a:r>
            <a:r>
              <a:rPr lang="ar-SY" sz="2000" dirty="0" smtClean="0"/>
              <a:t> كبريتات </a:t>
            </a:r>
            <a:r>
              <a:rPr lang="ar-SY" sz="2000" dirty="0" err="1" smtClean="0"/>
              <a:t>الامونيوم</a:t>
            </a:r>
            <a:r>
              <a:rPr lang="ar-SY" sz="2000" dirty="0" smtClean="0"/>
              <a:t> تعطى كدفعة </a:t>
            </a:r>
            <a:r>
              <a:rPr lang="ar-SY" sz="2000" dirty="0" err="1" smtClean="0"/>
              <a:t>اولى</a:t>
            </a:r>
            <a:r>
              <a:rPr lang="ar-SY" sz="2000" dirty="0" smtClean="0"/>
              <a:t> بعد </a:t>
            </a:r>
            <a:r>
              <a:rPr lang="ar-SY" sz="2000" dirty="0" err="1" smtClean="0"/>
              <a:t>اسبوعين</a:t>
            </a:r>
            <a:r>
              <a:rPr lang="ar-SY" sz="2000" dirty="0" smtClean="0"/>
              <a:t> من عملية الشتل وتعطى الدفعة الثانية من السماد </a:t>
            </a:r>
            <a:r>
              <a:rPr lang="ar-SY" sz="2000" dirty="0" err="1" smtClean="0"/>
              <a:t>النتروجيني</a:t>
            </a:r>
            <a:r>
              <a:rPr lang="ar-SY" sz="2000" dirty="0" smtClean="0"/>
              <a:t> وهي 60 </a:t>
            </a:r>
            <a:r>
              <a:rPr lang="ar-SY" sz="2000" dirty="0" err="1" smtClean="0"/>
              <a:t>كغ</a:t>
            </a:r>
            <a:r>
              <a:rPr lang="ar-SY" sz="2000" dirty="0" smtClean="0"/>
              <a:t> سماد كبريتات </a:t>
            </a:r>
            <a:r>
              <a:rPr lang="ar-SY" sz="2000" dirty="0" err="1" smtClean="0"/>
              <a:t>الامونيوم</a:t>
            </a:r>
            <a:r>
              <a:rPr lang="ar-SY" sz="2000" dirty="0" smtClean="0"/>
              <a:t> خلال مرحلة </a:t>
            </a:r>
            <a:r>
              <a:rPr lang="ar-SY" sz="2000" dirty="0" err="1" smtClean="0"/>
              <a:t>الزهير</a:t>
            </a:r>
            <a:r>
              <a:rPr lang="ar-SY" sz="2000" dirty="0" smtClean="0"/>
              <a:t> والعقد.</a:t>
            </a:r>
            <a:endParaRPr lang="en-US" sz="2000" dirty="0" smtClean="0"/>
          </a:p>
          <a:p>
            <a:r>
              <a:rPr lang="ar-SY" sz="2000" b="1" dirty="0" smtClean="0"/>
              <a:t>طريقة الزراعة والتكاثر</a:t>
            </a:r>
            <a:r>
              <a:rPr lang="ar-SY" sz="2000" dirty="0" smtClean="0"/>
              <a:t>: يتكاثر بنفس الطرق المتبعة في </a:t>
            </a:r>
            <a:r>
              <a:rPr lang="ar-SY" sz="2000" dirty="0" err="1" smtClean="0"/>
              <a:t>الطماطة</a:t>
            </a:r>
            <a:r>
              <a:rPr lang="ar-SY" sz="2000" dirty="0" smtClean="0"/>
              <a:t> والفلفل ويحتاج </a:t>
            </a:r>
            <a:r>
              <a:rPr lang="ar-SY" sz="2000" dirty="0" err="1" smtClean="0"/>
              <a:t>الدونم</a:t>
            </a:r>
            <a:r>
              <a:rPr lang="ar-SY" sz="2000" dirty="0" smtClean="0"/>
              <a:t> الواحد </a:t>
            </a:r>
            <a:r>
              <a:rPr lang="ar-SY" sz="2000" dirty="0" err="1" smtClean="0"/>
              <a:t>الى</a:t>
            </a:r>
            <a:r>
              <a:rPr lang="ar-SY" sz="2000" dirty="0" smtClean="0"/>
              <a:t> 200 غم من البذور لإنتاج الشتلات اللازمة لزراعة هذه المساحة.</a:t>
            </a:r>
            <a:endParaRPr lang="en-US" sz="2000" dirty="0" smtClean="0"/>
          </a:p>
          <a:p>
            <a:r>
              <a:rPr lang="ar-SY" sz="2000" b="1" dirty="0" smtClean="0"/>
              <a:t>موعد الزراعة</a:t>
            </a:r>
            <a:r>
              <a:rPr lang="ar-SY" sz="2000" dirty="0" smtClean="0"/>
              <a:t>: يزرع الباذنجان خلال شهر كانون الثاني لغرض </a:t>
            </a:r>
            <a:r>
              <a:rPr lang="ar-SY" sz="2000" dirty="0" err="1" smtClean="0"/>
              <a:t>انتاج</a:t>
            </a:r>
            <a:r>
              <a:rPr lang="ar-SY" sz="2000" dirty="0" smtClean="0"/>
              <a:t> الشتلات التي تزرع خلال شهر </a:t>
            </a:r>
            <a:r>
              <a:rPr lang="ar-SY" sz="2000" dirty="0" err="1" smtClean="0"/>
              <a:t>اذار</a:t>
            </a:r>
            <a:r>
              <a:rPr lang="ar-SY" sz="2000" dirty="0" smtClean="0"/>
              <a:t> في المكان المستديم ويمكن </a:t>
            </a:r>
            <a:r>
              <a:rPr lang="ar-SY" sz="2000" dirty="0" err="1" smtClean="0"/>
              <a:t>ان</a:t>
            </a:r>
            <a:r>
              <a:rPr lang="ar-SY" sz="2000" dirty="0" smtClean="0"/>
              <a:t> تزرع البذور مباشرة في الحقل خلال شهر </a:t>
            </a:r>
            <a:r>
              <a:rPr lang="ar-SY" sz="2000" dirty="0" err="1" smtClean="0"/>
              <a:t>اذار</a:t>
            </a:r>
            <a:r>
              <a:rPr lang="ar-SY" sz="2000" dirty="0" smtClean="0"/>
              <a:t> ويتم تهيئة الشتلات للزراعة المحمية خلال الفترة من نهاية </a:t>
            </a:r>
            <a:r>
              <a:rPr lang="ar-SY" sz="2000" dirty="0" err="1" smtClean="0"/>
              <a:t>اب</a:t>
            </a:r>
            <a:r>
              <a:rPr lang="ar-SY" sz="2000" dirty="0" smtClean="0"/>
              <a:t> وحتى منتصف </a:t>
            </a:r>
            <a:r>
              <a:rPr lang="ar-SY" sz="2000" dirty="0" err="1" smtClean="0"/>
              <a:t>ايلول</a:t>
            </a:r>
            <a:r>
              <a:rPr lang="ar-SY" sz="2000" dirty="0" smtClean="0"/>
              <a:t>.</a:t>
            </a:r>
            <a:endParaRPr lang="en-US" sz="2000" dirty="0" smtClean="0"/>
          </a:p>
          <a:p>
            <a:r>
              <a:rPr lang="ar-SY" sz="2000" b="1" dirty="0" smtClean="0"/>
              <a:t>النضج والحصاد:</a:t>
            </a:r>
            <a:r>
              <a:rPr lang="ar-SY" sz="2000" dirty="0" smtClean="0"/>
              <a:t> بشكل عام يستغرق وقت نضج الباذنجان بحدود 3 </a:t>
            </a:r>
            <a:r>
              <a:rPr lang="ar-SY" sz="2000" dirty="0" err="1" smtClean="0"/>
              <a:t>اشهر</a:t>
            </a:r>
            <a:r>
              <a:rPr lang="ar-SY" sz="2000" dirty="0" smtClean="0"/>
              <a:t> بعد الشتل تجنى الثمار بعد </a:t>
            </a:r>
            <a:r>
              <a:rPr lang="ar-SY" sz="2000" dirty="0" err="1" smtClean="0"/>
              <a:t>ان</a:t>
            </a:r>
            <a:r>
              <a:rPr lang="ar-SY" sz="2000" dirty="0" smtClean="0"/>
              <a:t> تتلون باللون الخاص بالصنف </a:t>
            </a:r>
            <a:r>
              <a:rPr lang="ar-SY" sz="2000" dirty="0" err="1" smtClean="0"/>
              <a:t>او</a:t>
            </a:r>
            <a:r>
              <a:rPr lang="ar-SY" sz="2000" dirty="0" smtClean="0"/>
              <a:t> قبل ذلك بقليل تجنباً لسرعة شيخوخة النبات وتجنباً لاسمرار اللب ومرارة طعمه . يبلغ معدل </a:t>
            </a:r>
            <a:r>
              <a:rPr lang="ar-SY" sz="2000" dirty="0" err="1" smtClean="0"/>
              <a:t>انتاج</a:t>
            </a:r>
            <a:r>
              <a:rPr lang="ar-SY" sz="2000" dirty="0" smtClean="0"/>
              <a:t> </a:t>
            </a:r>
            <a:r>
              <a:rPr lang="ar-SY" sz="2000" dirty="0" err="1" smtClean="0"/>
              <a:t>الدونم</a:t>
            </a:r>
            <a:r>
              <a:rPr lang="ar-SY" sz="2000" dirty="0" smtClean="0"/>
              <a:t> الواحد بحدود 4-6 طن ويفضل الجني مرة واحدة في </a:t>
            </a:r>
            <a:r>
              <a:rPr lang="ar-SY" sz="2000" dirty="0" err="1" smtClean="0"/>
              <a:t>الاسبوع</a:t>
            </a:r>
            <a:r>
              <a:rPr lang="ar-SY" sz="2000" dirty="0" smtClean="0"/>
              <a:t>.</a:t>
            </a: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lnSpcReduction="10000"/>
          </a:bodyPr>
          <a:lstStyle/>
          <a:p>
            <a:pPr lvl="0"/>
            <a:r>
              <a:rPr lang="ar-SY" sz="2000" b="1" dirty="0" smtClean="0"/>
              <a:t>المحاضرة العاشرة (العائلة </a:t>
            </a:r>
            <a:r>
              <a:rPr lang="ar-SY" sz="2000" b="1" dirty="0" err="1" smtClean="0"/>
              <a:t>القرعية</a:t>
            </a:r>
            <a:r>
              <a:rPr lang="ar-SY" sz="2000" b="1" dirty="0" smtClean="0"/>
              <a:t>) </a:t>
            </a:r>
            <a:r>
              <a:rPr lang="en-US" sz="2000" b="1" dirty="0" err="1" smtClean="0"/>
              <a:t>Cucurbitaceae</a:t>
            </a:r>
            <a:endParaRPr lang="en-US" sz="2000" dirty="0" smtClean="0"/>
          </a:p>
          <a:p>
            <a:pPr lvl="0"/>
            <a:r>
              <a:rPr lang="ar-SY" sz="2000" b="1" dirty="0" smtClean="0"/>
              <a:t>الخيار </a:t>
            </a:r>
            <a:r>
              <a:rPr lang="en-US" sz="2000" b="1" dirty="0" err="1" smtClean="0"/>
              <a:t>Cucumis</a:t>
            </a:r>
            <a:r>
              <a:rPr lang="en-US" sz="2000" b="1" dirty="0" smtClean="0"/>
              <a:t> </a:t>
            </a:r>
            <a:r>
              <a:rPr lang="en-US" sz="2000" b="1" dirty="0" err="1" smtClean="0"/>
              <a:t>sativus</a:t>
            </a:r>
            <a:r>
              <a:rPr lang="en-US" sz="2000" b="1" dirty="0" smtClean="0"/>
              <a:t> L.      cucumber</a:t>
            </a:r>
            <a:endParaRPr lang="en-US" sz="2000" dirty="0" smtClean="0"/>
          </a:p>
          <a:p>
            <a:r>
              <a:rPr lang="ar-SY" sz="2000" b="1" dirty="0" smtClean="0"/>
              <a:t>الموطن </a:t>
            </a:r>
            <a:r>
              <a:rPr lang="ar-SY" sz="2000" b="1" dirty="0" err="1" smtClean="0"/>
              <a:t>الاصلي</a:t>
            </a:r>
            <a:r>
              <a:rPr lang="ar-SY" sz="2000" dirty="0" smtClean="0"/>
              <a:t>: تعتبر مناطق جنوب شرقي </a:t>
            </a:r>
            <a:r>
              <a:rPr lang="ar-SY" sz="2000" dirty="0" err="1" smtClean="0"/>
              <a:t>اسيا</a:t>
            </a:r>
            <a:r>
              <a:rPr lang="ar-SY" sz="2000" dirty="0" smtClean="0"/>
              <a:t> وخاصة الهند وجنوب الصين هي الموطن </a:t>
            </a:r>
            <a:r>
              <a:rPr lang="ar-SY" sz="2000" dirty="0" err="1" smtClean="0"/>
              <a:t>الاصلي</a:t>
            </a:r>
            <a:r>
              <a:rPr lang="ar-SY" sz="2000" dirty="0" smtClean="0"/>
              <a:t> للخيار وتعتبر القيمة الغذائية له غير مرتفعة نسبياً </a:t>
            </a:r>
            <a:r>
              <a:rPr lang="ar-SY" sz="2000" dirty="0" err="1" smtClean="0"/>
              <a:t>اذ</a:t>
            </a:r>
            <a:r>
              <a:rPr lang="ar-SY" sz="2000" dirty="0" smtClean="0"/>
              <a:t> تحتوي ثماره على 95-98% ماء , 2,2 % </a:t>
            </a:r>
            <a:r>
              <a:rPr lang="ar-SY" sz="2000" dirty="0" err="1" smtClean="0"/>
              <a:t>كاربوهيدرات</a:t>
            </a:r>
            <a:r>
              <a:rPr lang="ar-SY" sz="2000" dirty="0" smtClean="0"/>
              <a:t> وبروتينات , وحوالي 0,5% مركبات معدنية منها </a:t>
            </a:r>
            <a:r>
              <a:rPr lang="ar-SY" sz="2000" dirty="0" err="1" smtClean="0"/>
              <a:t>فوسفور</a:t>
            </a:r>
            <a:r>
              <a:rPr lang="ar-SY" sz="2000" dirty="0" smtClean="0"/>
              <a:t> </a:t>
            </a:r>
            <a:r>
              <a:rPr lang="ar-SY" sz="2000" dirty="0" err="1" smtClean="0"/>
              <a:t>وبوتاسيوم</a:t>
            </a:r>
            <a:r>
              <a:rPr lang="ar-SY" sz="2000" dirty="0" smtClean="0"/>
              <a:t> وحديد وتحتوي ثماره على كميات بسيطة من فيتامينات </a:t>
            </a:r>
            <a:r>
              <a:rPr lang="en-US" sz="2000" dirty="0" smtClean="0"/>
              <a:t>C,B1,B2</a:t>
            </a:r>
            <a:r>
              <a:rPr lang="ar-SY" sz="2000" dirty="0" smtClean="0"/>
              <a:t>.</a:t>
            </a:r>
            <a:endParaRPr lang="en-US" sz="2000" dirty="0" smtClean="0"/>
          </a:p>
          <a:p>
            <a:r>
              <a:rPr lang="ar-SY" sz="2000" b="1" dirty="0" err="1" smtClean="0"/>
              <a:t>الاصناف</a:t>
            </a:r>
            <a:r>
              <a:rPr lang="ar-SY" sz="2000" dirty="0" smtClean="0"/>
              <a:t> : بيت </a:t>
            </a:r>
            <a:r>
              <a:rPr lang="ar-SY" sz="2000" dirty="0" err="1" smtClean="0"/>
              <a:t>الفا</a:t>
            </a:r>
            <a:r>
              <a:rPr lang="ar-SY" sz="2000" dirty="0" smtClean="0"/>
              <a:t> </a:t>
            </a:r>
            <a:r>
              <a:rPr lang="ar-SY" sz="2000" dirty="0" err="1" smtClean="0"/>
              <a:t>واصناف</a:t>
            </a:r>
            <a:r>
              <a:rPr lang="ar-SY" sz="2000" dirty="0" smtClean="0"/>
              <a:t> الزراعة المحمية (</a:t>
            </a:r>
            <a:r>
              <a:rPr lang="ar-SY" sz="2000" dirty="0" err="1" smtClean="0"/>
              <a:t>روكيت</a:t>
            </a:r>
            <a:r>
              <a:rPr lang="ar-SY" sz="2000" dirty="0" smtClean="0"/>
              <a:t> – مرام – </a:t>
            </a:r>
            <a:r>
              <a:rPr lang="ar-SY" sz="2000" dirty="0" err="1" smtClean="0"/>
              <a:t>تاركيت</a:t>
            </a:r>
            <a:r>
              <a:rPr lang="ar-SY" sz="2000" dirty="0" smtClean="0"/>
              <a:t>)</a:t>
            </a:r>
            <a:endParaRPr lang="en-US" sz="2000" dirty="0" smtClean="0"/>
          </a:p>
          <a:p>
            <a:r>
              <a:rPr lang="ar-SY" sz="2000" b="1" dirty="0" smtClean="0"/>
              <a:t>الظروف الجوية</a:t>
            </a:r>
            <a:r>
              <a:rPr lang="ar-SY" sz="2000" dirty="0" smtClean="0"/>
              <a:t>: تعتبر درجه حرارة 25-30 </a:t>
            </a:r>
            <a:r>
              <a:rPr lang="ar-SY" sz="2000" dirty="0" err="1" smtClean="0"/>
              <a:t>م</a:t>
            </a:r>
            <a:r>
              <a:rPr lang="ar-SY" sz="2000" dirty="0" smtClean="0"/>
              <a:t> هي </a:t>
            </a:r>
            <a:r>
              <a:rPr lang="ar-SY" sz="2000" dirty="0" err="1" smtClean="0"/>
              <a:t>الانسب</a:t>
            </a:r>
            <a:r>
              <a:rPr lang="ar-SY" sz="2000" dirty="0" smtClean="0"/>
              <a:t> لنمو الخيار ويتوقف عقد الثمار في حالة ارتفاعها عن 38 </a:t>
            </a:r>
            <a:r>
              <a:rPr lang="ar-SY" sz="2000" dirty="0" err="1" smtClean="0"/>
              <a:t>م</a:t>
            </a:r>
            <a:r>
              <a:rPr lang="ar-SY" sz="2000" dirty="0" smtClean="0"/>
              <a:t>  </a:t>
            </a:r>
            <a:r>
              <a:rPr lang="ar-SY" sz="2000" dirty="0" err="1" smtClean="0"/>
              <a:t>اما</a:t>
            </a:r>
            <a:r>
              <a:rPr lang="ar-SY" sz="2000" dirty="0" smtClean="0"/>
              <a:t> الخيار في البيوت الزجاجية فان انسب درجة حرارة لنموه هي 24-28 </a:t>
            </a:r>
            <a:r>
              <a:rPr lang="ar-SY" sz="2000" dirty="0" err="1" smtClean="0"/>
              <a:t>م</a:t>
            </a:r>
            <a:r>
              <a:rPr lang="ar-SY" sz="2000" dirty="0" smtClean="0"/>
              <a:t> . يعتبر الخيار من النباتات المحبة للضوء حيث يسرع نمو وتطوره عندما تكون الفترة الضوئية بمعدل 12 ساعة .</a:t>
            </a:r>
            <a:endParaRPr lang="en-US" sz="2000" dirty="0" smtClean="0"/>
          </a:p>
          <a:p>
            <a:r>
              <a:rPr lang="ar-SY" sz="2000" dirty="0" smtClean="0"/>
              <a:t>يزرع الخيار في كافة </a:t>
            </a:r>
            <a:r>
              <a:rPr lang="ar-SY" sz="2000" dirty="0" err="1" smtClean="0"/>
              <a:t>انواع</a:t>
            </a:r>
            <a:r>
              <a:rPr lang="ar-SY" sz="2000" dirty="0" smtClean="0"/>
              <a:t> الترب باستثناء الملحية والقلوية وزراعته في الترب الرملية تعطي محصولا </a:t>
            </a:r>
            <a:r>
              <a:rPr lang="ar-SY" sz="2000" dirty="0" err="1" smtClean="0"/>
              <a:t>اكثر</a:t>
            </a:r>
            <a:r>
              <a:rPr lang="ar-SY" sz="2000" dirty="0" smtClean="0"/>
              <a:t> تبكيراً وان انسب درجة </a:t>
            </a:r>
            <a:r>
              <a:rPr lang="ar-SY" sz="2000" dirty="0" err="1" smtClean="0"/>
              <a:t>حموضه</a:t>
            </a:r>
            <a:r>
              <a:rPr lang="ar-SY" sz="2000" dirty="0" smtClean="0"/>
              <a:t> هي بحدود 6,5.</a:t>
            </a:r>
            <a:endParaRPr lang="en-US" sz="2000" dirty="0" smtClean="0"/>
          </a:p>
          <a:p>
            <a:r>
              <a:rPr lang="ar-SY" sz="2000" b="1" dirty="0" smtClean="0"/>
              <a:t>الري:</a:t>
            </a:r>
            <a:r>
              <a:rPr lang="ar-SY" sz="2000" dirty="0" smtClean="0"/>
              <a:t> الخيار حساس جداً لنقص الرطوبة في التربة لذلك يجب </a:t>
            </a:r>
            <a:r>
              <a:rPr lang="ar-SY" sz="2000" dirty="0" err="1" smtClean="0"/>
              <a:t>ان</a:t>
            </a:r>
            <a:r>
              <a:rPr lang="ar-SY" sz="2000" dirty="0" smtClean="0"/>
              <a:t> يكون الري مرة </a:t>
            </a:r>
            <a:r>
              <a:rPr lang="ar-SY" sz="2000" dirty="0" err="1" smtClean="0"/>
              <a:t>او</a:t>
            </a:r>
            <a:r>
              <a:rPr lang="ar-SY" sz="2000" dirty="0" smtClean="0"/>
              <a:t> مرتين في </a:t>
            </a:r>
            <a:r>
              <a:rPr lang="ar-SY" sz="2000" dirty="0" err="1" smtClean="0"/>
              <a:t>الاسبوع</a:t>
            </a:r>
            <a:r>
              <a:rPr lang="ar-SY" sz="2000" dirty="0" smtClean="0"/>
              <a:t> , وان تعطيش النباتات يؤدي </a:t>
            </a:r>
            <a:r>
              <a:rPr lang="ar-SY" sz="2000" dirty="0" err="1" smtClean="0"/>
              <a:t>الى</a:t>
            </a:r>
            <a:r>
              <a:rPr lang="ar-SY" sz="2000" dirty="0" smtClean="0"/>
              <a:t> انخفاض معنوي في كمية الحاصل </a:t>
            </a:r>
            <a:r>
              <a:rPr lang="ar-SY" sz="2000" dirty="0" err="1" smtClean="0"/>
              <a:t>اضافة</a:t>
            </a:r>
            <a:r>
              <a:rPr lang="ar-SY" sz="2000" dirty="0" smtClean="0"/>
              <a:t> </a:t>
            </a:r>
            <a:r>
              <a:rPr lang="ar-SY" sz="2000" dirty="0" err="1" smtClean="0"/>
              <a:t>الى</a:t>
            </a:r>
            <a:r>
              <a:rPr lang="ar-SY" sz="2000" dirty="0" smtClean="0"/>
              <a:t> </a:t>
            </a:r>
            <a:r>
              <a:rPr lang="ar-SY" sz="2000" dirty="0" err="1" smtClean="0"/>
              <a:t>انتاج</a:t>
            </a:r>
            <a:r>
              <a:rPr lang="ar-SY" sz="2000" dirty="0" smtClean="0"/>
              <a:t> ثمار مشوهه وظهور الطعم المر في الثمار.</a:t>
            </a:r>
            <a:endParaRPr lang="en-US" sz="2000" dirty="0" smtClean="0"/>
          </a:p>
          <a:p>
            <a:r>
              <a:rPr lang="ar-SY" sz="2000" b="1" dirty="0" smtClean="0"/>
              <a:t>التسميد</a:t>
            </a:r>
            <a:r>
              <a:rPr lang="ar-SY" sz="2000" dirty="0" smtClean="0"/>
              <a:t>: تضاف </a:t>
            </a:r>
            <a:r>
              <a:rPr lang="ar-SY" sz="2000" dirty="0" err="1" smtClean="0"/>
              <a:t>الاسمدة</a:t>
            </a:r>
            <a:r>
              <a:rPr lang="ar-SY" sz="2000" dirty="0" smtClean="0"/>
              <a:t> الكيماوية بمعدل 70 </a:t>
            </a:r>
            <a:r>
              <a:rPr lang="ar-SY" sz="2000" dirty="0" err="1" smtClean="0"/>
              <a:t>كغ</a:t>
            </a:r>
            <a:r>
              <a:rPr lang="ar-SY" sz="2000" dirty="0" smtClean="0"/>
              <a:t> / </a:t>
            </a:r>
            <a:r>
              <a:rPr lang="ar-SY" sz="2000" dirty="0" err="1" smtClean="0"/>
              <a:t>دونم</a:t>
            </a:r>
            <a:r>
              <a:rPr lang="ar-SY" sz="2000" dirty="0" smtClean="0"/>
              <a:t> كبريتات </a:t>
            </a:r>
            <a:r>
              <a:rPr lang="ar-SY" sz="2000" dirty="0" err="1" smtClean="0"/>
              <a:t>الامونيوم</a:t>
            </a:r>
            <a:r>
              <a:rPr lang="ar-SY" sz="2000" dirty="0" smtClean="0"/>
              <a:t> على دفعتين </a:t>
            </a:r>
            <a:r>
              <a:rPr lang="ar-SY" sz="2000" dirty="0" err="1" smtClean="0"/>
              <a:t>الاولى</a:t>
            </a:r>
            <a:r>
              <a:rPr lang="ar-SY" sz="2000" dirty="0" smtClean="0"/>
              <a:t> بعد 3 </a:t>
            </a:r>
            <a:r>
              <a:rPr lang="ar-SY" sz="2000" dirty="0" err="1" smtClean="0"/>
              <a:t>اسابيع</a:t>
            </a:r>
            <a:r>
              <a:rPr lang="ar-SY" sz="2000" dirty="0" smtClean="0"/>
              <a:t> من الشتل والثانية بعدها بشهر وينصح </a:t>
            </a:r>
            <a:r>
              <a:rPr lang="ar-SY" sz="2000" dirty="0" err="1" smtClean="0"/>
              <a:t>اضافة</a:t>
            </a:r>
            <a:r>
              <a:rPr lang="ar-SY" sz="2000" dirty="0" smtClean="0"/>
              <a:t> 30 </a:t>
            </a:r>
            <a:r>
              <a:rPr lang="ar-SY" sz="2000" dirty="0" err="1" smtClean="0"/>
              <a:t>كغ</a:t>
            </a:r>
            <a:r>
              <a:rPr lang="ar-SY" sz="2000" dirty="0" smtClean="0"/>
              <a:t>/ سماد سوبر فوسفات ثلاثي مع الدفعة </a:t>
            </a:r>
            <a:r>
              <a:rPr lang="ar-SY" sz="2000" dirty="0" err="1" smtClean="0"/>
              <a:t>الاولى</a:t>
            </a:r>
            <a:r>
              <a:rPr lang="ar-SY" sz="2000" dirty="0" smtClean="0"/>
              <a:t> , وكذلك </a:t>
            </a:r>
            <a:r>
              <a:rPr lang="ar-SY" sz="2000" dirty="0" err="1" smtClean="0"/>
              <a:t>اضافة</a:t>
            </a:r>
            <a:r>
              <a:rPr lang="ar-SY" sz="2000" dirty="0" smtClean="0"/>
              <a:t> </a:t>
            </a:r>
            <a:r>
              <a:rPr lang="ar-SY" sz="2000" dirty="0" err="1" smtClean="0"/>
              <a:t>الاسمدة</a:t>
            </a:r>
            <a:r>
              <a:rPr lang="ar-SY" sz="2000" dirty="0" smtClean="0"/>
              <a:t> الحيوانية بمعدل 10 م</a:t>
            </a:r>
            <a:r>
              <a:rPr lang="ar-SY" sz="2000" baseline="30000" dirty="0" smtClean="0"/>
              <a:t>3</a:t>
            </a:r>
            <a:r>
              <a:rPr lang="ar-SY" sz="2000" dirty="0" smtClean="0"/>
              <a:t> / </a:t>
            </a:r>
            <a:r>
              <a:rPr lang="ar-SY" sz="2000" dirty="0" err="1" smtClean="0"/>
              <a:t>دونم</a:t>
            </a:r>
            <a:r>
              <a:rPr lang="ar-SY" sz="2000" dirty="0" smtClean="0"/>
              <a:t> </a:t>
            </a:r>
            <a:r>
              <a:rPr lang="ar-SY" sz="2000" dirty="0" err="1" smtClean="0"/>
              <a:t>اثناء</a:t>
            </a:r>
            <a:r>
              <a:rPr lang="ar-SY" sz="2000" dirty="0" smtClean="0"/>
              <a:t> تحضير التربة.</a:t>
            </a: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85000" lnSpcReduction="10000"/>
          </a:bodyPr>
          <a:lstStyle/>
          <a:p>
            <a:r>
              <a:rPr lang="ar-SY" sz="2000" b="1" dirty="0" smtClean="0"/>
              <a:t>طريقة الزراعة والتكاثر</a:t>
            </a:r>
            <a:r>
              <a:rPr lang="ar-SY" sz="2000" dirty="0" smtClean="0"/>
              <a:t>: يتكاثر الخيار جنسياً بواسطة البذور حيث يتم زراعتها مباشرة في الحقل المستديم يتم وضع 3-4 بذره في </a:t>
            </a:r>
            <a:r>
              <a:rPr lang="ar-SY" sz="2000" dirty="0" err="1" smtClean="0"/>
              <a:t>الجورة</a:t>
            </a:r>
            <a:r>
              <a:rPr lang="ar-SY" sz="2000" dirty="0" smtClean="0"/>
              <a:t> الواحدة وتكون المسافة 30 سم بين </a:t>
            </a:r>
            <a:r>
              <a:rPr lang="ar-SY" sz="2000" dirty="0" err="1" smtClean="0"/>
              <a:t>الجورة</a:t>
            </a:r>
            <a:r>
              <a:rPr lang="ar-SY" sz="2000" dirty="0" smtClean="0"/>
              <a:t> </a:t>
            </a:r>
            <a:r>
              <a:rPr lang="ar-SY" sz="2000" dirty="0" err="1" smtClean="0"/>
              <a:t>والاخرى</a:t>
            </a:r>
            <a:r>
              <a:rPr lang="ar-SY" sz="2000" dirty="0" smtClean="0"/>
              <a:t> على مساطب التي تكون بعرض 1-1,5 </a:t>
            </a:r>
            <a:r>
              <a:rPr lang="ar-SY" sz="2000" dirty="0" err="1" smtClean="0"/>
              <a:t>م</a:t>
            </a:r>
            <a:r>
              <a:rPr lang="ar-SY" sz="2000" dirty="0" smtClean="0"/>
              <a:t> والزراعة تتم على جانب واحد من المسطبة وفي الثلث العلوي منها ويحتاج </a:t>
            </a:r>
            <a:r>
              <a:rPr lang="ar-SY" sz="2000" dirty="0" err="1" smtClean="0"/>
              <a:t>الدونم</a:t>
            </a:r>
            <a:r>
              <a:rPr lang="ar-SY" sz="2000" dirty="0" smtClean="0"/>
              <a:t> الواحد 800-1000 غم من البذور, وفي حالة الزراعة المبكرة </a:t>
            </a:r>
            <a:r>
              <a:rPr lang="ar-SY" sz="2000" dirty="0" err="1" smtClean="0"/>
              <a:t>او</a:t>
            </a:r>
            <a:r>
              <a:rPr lang="ar-SY" sz="2000" dirty="0" smtClean="0"/>
              <a:t> المحمية تزرع البذور في </a:t>
            </a:r>
            <a:r>
              <a:rPr lang="ar-SY" sz="2000" dirty="0" err="1" smtClean="0"/>
              <a:t>اقراص</a:t>
            </a:r>
            <a:r>
              <a:rPr lang="ar-SY" sz="2000" dirty="0" smtClean="0"/>
              <a:t> </a:t>
            </a:r>
            <a:r>
              <a:rPr lang="en-US" sz="2000" dirty="0" smtClean="0"/>
              <a:t>Jiffy7 </a:t>
            </a:r>
            <a:r>
              <a:rPr lang="ar-SY" sz="2000" dirty="0" smtClean="0"/>
              <a:t> وبعد صول الشتلات </a:t>
            </a:r>
            <a:r>
              <a:rPr lang="ar-SY" sz="2000" dirty="0" err="1" smtClean="0"/>
              <a:t>الى</a:t>
            </a:r>
            <a:r>
              <a:rPr lang="ar-SY" sz="2000" dirty="0" smtClean="0"/>
              <a:t> عمر 3 </a:t>
            </a:r>
            <a:r>
              <a:rPr lang="ar-SY" sz="2000" dirty="0" err="1" smtClean="0"/>
              <a:t>اسابيع</a:t>
            </a:r>
            <a:r>
              <a:rPr lang="ar-SY" sz="2000" dirty="0" smtClean="0"/>
              <a:t> يتم نقلها </a:t>
            </a:r>
            <a:r>
              <a:rPr lang="ar-SY" sz="2000" dirty="0" err="1" smtClean="0"/>
              <a:t>الى</a:t>
            </a:r>
            <a:r>
              <a:rPr lang="ar-SY" sz="2000" dirty="0" smtClean="0"/>
              <a:t> الحقل.</a:t>
            </a:r>
            <a:endParaRPr lang="en-US" sz="2000" dirty="0" smtClean="0"/>
          </a:p>
          <a:p>
            <a:r>
              <a:rPr lang="ar-SY" sz="2000" b="1" dirty="0" smtClean="0"/>
              <a:t>موعد الزراعة: </a:t>
            </a:r>
            <a:endParaRPr lang="en-US" sz="2000" dirty="0" smtClean="0"/>
          </a:p>
          <a:p>
            <a:r>
              <a:rPr lang="ar-SY" sz="2000" b="1" dirty="0" smtClean="0"/>
              <a:t>الموعد الربيعي</a:t>
            </a:r>
            <a:r>
              <a:rPr lang="ar-SY" sz="2000" dirty="0" smtClean="0"/>
              <a:t> : ويكون خلال شهر </a:t>
            </a:r>
            <a:r>
              <a:rPr lang="ar-SY" sz="2000" dirty="0" err="1" smtClean="0"/>
              <a:t>اذار</a:t>
            </a:r>
            <a:r>
              <a:rPr lang="ar-SY" sz="2000" dirty="0" smtClean="0"/>
              <a:t> للزراعة المكشوفة,</a:t>
            </a:r>
            <a:endParaRPr lang="en-US" sz="2000" dirty="0" smtClean="0"/>
          </a:p>
          <a:p>
            <a:r>
              <a:rPr lang="ar-SY" sz="2000" b="1" dirty="0" smtClean="0"/>
              <a:t>الموعد الخريفي</a:t>
            </a:r>
            <a:r>
              <a:rPr lang="ar-SY" sz="2000" dirty="0" smtClean="0"/>
              <a:t>: ويكون منتصف شهر تموز في مناطق ضفاف </a:t>
            </a:r>
            <a:r>
              <a:rPr lang="ar-SY" sz="2000" dirty="0" err="1" smtClean="0"/>
              <a:t>الانهر</a:t>
            </a:r>
            <a:endParaRPr lang="en-US" sz="2000" dirty="0" smtClean="0"/>
          </a:p>
          <a:p>
            <a:r>
              <a:rPr lang="ar-SY" sz="2000" b="1" dirty="0" smtClean="0"/>
              <a:t>موعد خاص</a:t>
            </a:r>
            <a:r>
              <a:rPr lang="ar-SY" sz="2000" dirty="0" smtClean="0"/>
              <a:t>: لغرض تهيئة الشتلات للزراعة المحمية وتكون خلال شهري </a:t>
            </a:r>
            <a:r>
              <a:rPr lang="ar-SY" sz="2000" dirty="0" err="1" smtClean="0"/>
              <a:t>ايلول</a:t>
            </a:r>
            <a:r>
              <a:rPr lang="ar-SY" sz="2000" dirty="0" smtClean="0"/>
              <a:t> وتشرين </a:t>
            </a:r>
            <a:r>
              <a:rPr lang="ar-SY" sz="2000" dirty="0" err="1" smtClean="0"/>
              <a:t>الاول</a:t>
            </a:r>
            <a:r>
              <a:rPr lang="ar-SY" sz="2000" dirty="0" smtClean="0"/>
              <a:t>.</a:t>
            </a:r>
            <a:endParaRPr lang="en-US" sz="2000" dirty="0" smtClean="0"/>
          </a:p>
          <a:p>
            <a:r>
              <a:rPr lang="ar-SY" sz="2000" b="1" dirty="0" smtClean="0"/>
              <a:t>النسبة الجنسية </a:t>
            </a:r>
            <a:r>
              <a:rPr lang="en-US" sz="2000" b="1" dirty="0" smtClean="0"/>
              <a:t>Sex ratio</a:t>
            </a:r>
            <a:r>
              <a:rPr lang="ar-SY" sz="2000" b="1" dirty="0" smtClean="0"/>
              <a:t>:</a:t>
            </a:r>
            <a:endParaRPr lang="en-US" sz="2000" dirty="0" smtClean="0"/>
          </a:p>
          <a:p>
            <a:r>
              <a:rPr lang="ar-SY" sz="2000" dirty="0" err="1" smtClean="0"/>
              <a:t>ان</a:t>
            </a:r>
            <a:r>
              <a:rPr lang="ar-SY" sz="2000" dirty="0" smtClean="0"/>
              <a:t> معظم </a:t>
            </a:r>
            <a:r>
              <a:rPr lang="ar-SY" sz="2000" dirty="0" err="1" smtClean="0"/>
              <a:t>اصناف</a:t>
            </a:r>
            <a:r>
              <a:rPr lang="ar-SY" sz="2000" dirty="0" smtClean="0"/>
              <a:t> الخيار الشائع استعمالها للإنتاج التجاري هي وحيدة الجنس ووحيدة المسكن وهذا معناه </a:t>
            </a:r>
            <a:r>
              <a:rPr lang="ar-SY" sz="2000" dirty="0" err="1" smtClean="0"/>
              <a:t>ان</a:t>
            </a:r>
            <a:r>
              <a:rPr lang="ar-SY" sz="2000" dirty="0" smtClean="0"/>
              <a:t> </a:t>
            </a:r>
            <a:r>
              <a:rPr lang="ar-SY" sz="2000" dirty="0" err="1" smtClean="0"/>
              <a:t>الازهار</a:t>
            </a:r>
            <a:r>
              <a:rPr lang="ar-SY" sz="2000" dirty="0" smtClean="0"/>
              <a:t> المذكرة والمؤنثة محمولة على نفس النبات , وبشكل عام في </a:t>
            </a:r>
            <a:r>
              <a:rPr lang="ar-SY" sz="2000" dirty="0" err="1" smtClean="0"/>
              <a:t>الازهار</a:t>
            </a:r>
            <a:r>
              <a:rPr lang="ar-SY" sz="2000" dirty="0" smtClean="0"/>
              <a:t> المؤنثة تحُمل على العقد العليا </a:t>
            </a:r>
            <a:r>
              <a:rPr lang="ar-SY" sz="2000" dirty="0" err="1" smtClean="0"/>
              <a:t>اضافة</a:t>
            </a:r>
            <a:r>
              <a:rPr lang="ar-SY" sz="2000" dirty="0" smtClean="0"/>
              <a:t> </a:t>
            </a:r>
            <a:r>
              <a:rPr lang="ar-SY" sz="2000" dirty="0" err="1" smtClean="0"/>
              <a:t>الى</a:t>
            </a:r>
            <a:r>
              <a:rPr lang="ar-SY" sz="2000" dirty="0" smtClean="0"/>
              <a:t> </a:t>
            </a:r>
            <a:r>
              <a:rPr lang="ar-SY" sz="2000" dirty="0" err="1" smtClean="0"/>
              <a:t>الازهار</a:t>
            </a:r>
            <a:r>
              <a:rPr lang="ar-SY" sz="2000" dirty="0" smtClean="0"/>
              <a:t> الذكرية في حين تقتصر العقد السفلى على </a:t>
            </a:r>
            <a:r>
              <a:rPr lang="ar-SY" sz="2000" dirty="0" err="1" smtClean="0"/>
              <a:t>الازهار</a:t>
            </a:r>
            <a:r>
              <a:rPr lang="ar-SY" sz="2000" dirty="0" smtClean="0"/>
              <a:t> الذكرية . </a:t>
            </a:r>
            <a:r>
              <a:rPr lang="ar-SY" sz="2000" dirty="0" err="1" smtClean="0"/>
              <a:t>ان</a:t>
            </a:r>
            <a:r>
              <a:rPr lang="ar-SY" sz="2000" dirty="0" smtClean="0"/>
              <a:t> نسبة </a:t>
            </a:r>
            <a:r>
              <a:rPr lang="ar-SY" sz="2000" dirty="0" err="1" smtClean="0"/>
              <a:t>الازهار</a:t>
            </a:r>
            <a:r>
              <a:rPr lang="ar-SY" sz="2000" dirty="0" smtClean="0"/>
              <a:t> </a:t>
            </a:r>
            <a:r>
              <a:rPr lang="ar-SY" sz="2000" dirty="0" err="1" smtClean="0"/>
              <a:t>الانثوية</a:t>
            </a:r>
            <a:r>
              <a:rPr lang="ar-SY" sz="2000" dirty="0" smtClean="0"/>
              <a:t> </a:t>
            </a:r>
            <a:r>
              <a:rPr lang="ar-SY" sz="2000" dirty="0" err="1" smtClean="0"/>
              <a:t>الى</a:t>
            </a:r>
            <a:r>
              <a:rPr lang="ar-SY" sz="2000" dirty="0" smtClean="0"/>
              <a:t> الذكرية تعرف بالنسبة الجنسية وكلما كانت النسبة مرتفعة كلما كان الحاصل </a:t>
            </a:r>
            <a:r>
              <a:rPr lang="ar-SY" sz="2000" dirty="0" err="1" smtClean="0"/>
              <a:t>اكثر</a:t>
            </a:r>
            <a:r>
              <a:rPr lang="ar-SY" sz="2000" dirty="0" smtClean="0"/>
              <a:t> . وقد استطاع الباحثون التحكم بهذه النسبة من خلال استخدام بعض المواد </a:t>
            </a:r>
            <a:r>
              <a:rPr lang="ar-SY" sz="2000" dirty="0" err="1" smtClean="0"/>
              <a:t>الكيمياوية</a:t>
            </a:r>
            <a:r>
              <a:rPr lang="ar-SY" sz="2000" dirty="0" smtClean="0"/>
              <a:t> المعروفة باسم منظمات النمو النباتية </a:t>
            </a:r>
            <a:r>
              <a:rPr lang="ar-SY" sz="2000" dirty="0" err="1" smtClean="0"/>
              <a:t>واهمها</a:t>
            </a:r>
            <a:r>
              <a:rPr lang="ar-SY" sz="2000" dirty="0" smtClean="0"/>
              <a:t> </a:t>
            </a:r>
            <a:r>
              <a:rPr lang="en-US" sz="2000" dirty="0" smtClean="0"/>
              <a:t>IAA </a:t>
            </a:r>
            <a:r>
              <a:rPr lang="en-US" sz="2000" dirty="0" err="1" smtClean="0"/>
              <a:t>indol</a:t>
            </a:r>
            <a:r>
              <a:rPr lang="en-US" sz="2000" dirty="0" smtClean="0"/>
              <a:t> acetic acid</a:t>
            </a:r>
            <a:r>
              <a:rPr lang="ar-SY" sz="2000" dirty="0" smtClean="0"/>
              <a:t> ومادة </a:t>
            </a:r>
            <a:r>
              <a:rPr lang="ar-SY" sz="2000" dirty="0" err="1" smtClean="0"/>
              <a:t>الايثرل</a:t>
            </a:r>
            <a:r>
              <a:rPr lang="ar-SY" sz="2000" dirty="0" smtClean="0"/>
              <a:t> </a:t>
            </a:r>
            <a:r>
              <a:rPr lang="en-US" sz="2000" dirty="0" err="1" smtClean="0"/>
              <a:t>Etherl</a:t>
            </a:r>
            <a:r>
              <a:rPr lang="en-US" sz="2000" dirty="0" smtClean="0"/>
              <a:t> </a:t>
            </a:r>
            <a:r>
              <a:rPr lang="ar-SY" sz="2000" dirty="0" smtClean="0"/>
              <a:t> عند رشها على النباتات </a:t>
            </a:r>
            <a:r>
              <a:rPr lang="ar-SY" sz="2000" dirty="0" err="1" smtClean="0"/>
              <a:t>بتراكيز</a:t>
            </a:r>
            <a:r>
              <a:rPr lang="ar-SY" sz="2000" dirty="0" smtClean="0"/>
              <a:t> معينة في </a:t>
            </a:r>
            <a:r>
              <a:rPr lang="ar-SY" sz="2000" dirty="0" err="1" smtClean="0"/>
              <a:t>اوقات</a:t>
            </a:r>
            <a:r>
              <a:rPr lang="ar-SY" sz="2000" dirty="0" smtClean="0"/>
              <a:t> معينة من مراحل النمو تؤدي </a:t>
            </a:r>
            <a:r>
              <a:rPr lang="ar-SY" sz="2000" dirty="0" err="1" smtClean="0"/>
              <a:t>الى</a:t>
            </a:r>
            <a:r>
              <a:rPr lang="ar-SY" sz="2000" dirty="0" smtClean="0"/>
              <a:t> زيادة عدد </a:t>
            </a:r>
            <a:r>
              <a:rPr lang="ar-SY" sz="2000" dirty="0" err="1" smtClean="0"/>
              <a:t>الازهار</a:t>
            </a:r>
            <a:r>
              <a:rPr lang="ar-SY" sz="2000" dirty="0" smtClean="0"/>
              <a:t> </a:t>
            </a:r>
            <a:r>
              <a:rPr lang="ar-SY" sz="2000" dirty="0" err="1" smtClean="0"/>
              <a:t>الانثوية</a:t>
            </a:r>
            <a:r>
              <a:rPr lang="ar-SY" sz="2000" dirty="0" smtClean="0"/>
              <a:t> على حساب </a:t>
            </a:r>
            <a:r>
              <a:rPr lang="ar-SY" sz="2000" dirty="0" err="1" smtClean="0"/>
              <a:t>الازهار</a:t>
            </a:r>
            <a:r>
              <a:rPr lang="ar-SY" sz="2000" dirty="0" smtClean="0"/>
              <a:t> الذكرية.</a:t>
            </a:r>
            <a:endParaRPr lang="en-US" sz="2000" dirty="0" smtClean="0"/>
          </a:p>
          <a:p>
            <a:r>
              <a:rPr lang="ar-SY" sz="2000" dirty="0" smtClean="0"/>
              <a:t>وقد استطاع </a:t>
            </a:r>
            <a:r>
              <a:rPr lang="ar-SY" sz="2000" dirty="0" err="1" smtClean="0"/>
              <a:t>مربو</a:t>
            </a:r>
            <a:r>
              <a:rPr lang="ar-SY" sz="2000" dirty="0" smtClean="0"/>
              <a:t> النبات في السنوات </a:t>
            </a:r>
            <a:r>
              <a:rPr lang="ar-SY" sz="2000" dirty="0" err="1" smtClean="0"/>
              <a:t>الاخيرة</a:t>
            </a:r>
            <a:r>
              <a:rPr lang="ar-SY" sz="2000" dirty="0" smtClean="0"/>
              <a:t> </a:t>
            </a:r>
            <a:r>
              <a:rPr lang="ar-SY" sz="2000" dirty="0" err="1" smtClean="0"/>
              <a:t>انتاج</a:t>
            </a:r>
            <a:r>
              <a:rPr lang="ar-SY" sz="2000" dirty="0" smtClean="0"/>
              <a:t> </a:t>
            </a:r>
            <a:r>
              <a:rPr lang="ar-SY" sz="2000" dirty="0" err="1" smtClean="0"/>
              <a:t>اصناف</a:t>
            </a:r>
            <a:r>
              <a:rPr lang="ar-SY" sz="2000" dirty="0" smtClean="0"/>
              <a:t> جديدة تنتج </a:t>
            </a:r>
            <a:r>
              <a:rPr lang="ar-SY" sz="2000" dirty="0" err="1" smtClean="0"/>
              <a:t>ازهار</a:t>
            </a:r>
            <a:r>
              <a:rPr lang="ar-SY" sz="2000" dirty="0" smtClean="0"/>
              <a:t> </a:t>
            </a:r>
            <a:r>
              <a:rPr lang="ar-SY" sz="2000" dirty="0" err="1" smtClean="0"/>
              <a:t>انثوية</a:t>
            </a:r>
            <a:r>
              <a:rPr lang="ar-SY" sz="2000" dirty="0" smtClean="0"/>
              <a:t> فقط تمتاز بإنتاجيتها العالية جداً وتستخدم بشكل رئيسي داخل البيوت البلاستيكية حيث </a:t>
            </a:r>
            <a:r>
              <a:rPr lang="ar-SY" sz="2000" dirty="0" err="1" smtClean="0"/>
              <a:t>ان</a:t>
            </a:r>
            <a:r>
              <a:rPr lang="ar-SY" sz="2000" dirty="0" smtClean="0"/>
              <a:t> الأزهار لا تحتاج </a:t>
            </a:r>
            <a:r>
              <a:rPr lang="ar-SY" sz="2000" dirty="0" err="1" smtClean="0"/>
              <a:t>الى</a:t>
            </a:r>
            <a:r>
              <a:rPr lang="ar-SY" sz="2000" dirty="0" smtClean="0"/>
              <a:t> التلقيح </a:t>
            </a:r>
            <a:r>
              <a:rPr lang="ar-SY" sz="2000" dirty="0" err="1" smtClean="0"/>
              <a:t>والاخصاب</a:t>
            </a:r>
            <a:r>
              <a:rPr lang="ar-SY" sz="2000" dirty="0" smtClean="0"/>
              <a:t> وذلك لان الثمار تعقد بشكل عذري.</a:t>
            </a:r>
            <a:endParaRPr lang="en-US" sz="2000" dirty="0" smtClean="0"/>
          </a:p>
          <a:p>
            <a:r>
              <a:rPr lang="ar-SY" sz="2000" b="1" dirty="0" smtClean="0"/>
              <a:t>النضج والحصاد</a:t>
            </a:r>
            <a:r>
              <a:rPr lang="ar-SY" sz="2000" dirty="0" smtClean="0"/>
              <a:t>: تبدأ </a:t>
            </a:r>
            <a:r>
              <a:rPr lang="ar-SY" sz="2000" dirty="0" err="1" smtClean="0"/>
              <a:t>الاصناف</a:t>
            </a:r>
            <a:r>
              <a:rPr lang="ar-SY" sz="2000" dirty="0" smtClean="0"/>
              <a:t> المبكرة بالنضج بعد فترة 50 – 60 يوم من الزراعة ويجب عدم التأخير في جني الثمار لان ذلك يؤدي </a:t>
            </a:r>
            <a:r>
              <a:rPr lang="ar-SY" sz="2000" dirty="0" err="1" smtClean="0"/>
              <a:t>الى</a:t>
            </a:r>
            <a:r>
              <a:rPr lang="ar-SY" sz="2000" dirty="0" smtClean="0"/>
              <a:t> تصلبها وتصبح نوعيتها غير جيدة خاصة </a:t>
            </a:r>
            <a:r>
              <a:rPr lang="ar-SY" sz="2000" dirty="0" err="1" smtClean="0"/>
              <a:t>اذا</a:t>
            </a:r>
            <a:r>
              <a:rPr lang="ar-SY" sz="2000" dirty="0" smtClean="0"/>
              <a:t> كانت البذور قد اكتملت نموها ويستمر جني المحصول فترة </a:t>
            </a:r>
            <a:r>
              <a:rPr lang="ar-SY" sz="2000" dirty="0" err="1" smtClean="0"/>
              <a:t>اكثر</a:t>
            </a:r>
            <a:r>
              <a:rPr lang="ar-SY" sz="2000" dirty="0" smtClean="0"/>
              <a:t> من شهرين تتراوح كمية </a:t>
            </a:r>
            <a:r>
              <a:rPr lang="ar-SY" sz="2000" dirty="0" err="1" smtClean="0"/>
              <a:t>الانتاج</a:t>
            </a:r>
            <a:r>
              <a:rPr lang="ar-SY" sz="2000" dirty="0" smtClean="0"/>
              <a:t> ما بين 2,5 – 3 طن / </a:t>
            </a:r>
            <a:r>
              <a:rPr lang="ar-SY" sz="2000" dirty="0" err="1" smtClean="0"/>
              <a:t>دونم</a:t>
            </a:r>
            <a:r>
              <a:rPr lang="ar-SY" sz="2000" dirty="0" smtClean="0"/>
              <a:t>.</a:t>
            </a:r>
            <a:endParaRPr lang="en-US" sz="2000" dirty="0" smtClean="0"/>
          </a:p>
          <a:p>
            <a:r>
              <a:rPr lang="ar-SY" sz="2000" dirty="0" smtClean="0"/>
              <a:t> </a:t>
            </a: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85000" lnSpcReduction="20000"/>
          </a:bodyPr>
          <a:lstStyle/>
          <a:p>
            <a:pPr lvl="0"/>
            <a:r>
              <a:rPr lang="ar-SY" sz="1800" b="1" dirty="0" smtClean="0"/>
              <a:t>قرع الكوسة </a:t>
            </a:r>
            <a:r>
              <a:rPr lang="en-US" sz="1800" b="1" dirty="0" err="1" smtClean="0"/>
              <a:t>Cucurbita</a:t>
            </a:r>
            <a:r>
              <a:rPr lang="en-US" sz="1800" b="1" dirty="0" smtClean="0"/>
              <a:t> </a:t>
            </a:r>
            <a:r>
              <a:rPr lang="en-US" sz="1800" b="1" dirty="0" err="1" smtClean="0"/>
              <a:t>pepo</a:t>
            </a:r>
            <a:r>
              <a:rPr lang="en-US" sz="1800" b="1" dirty="0" smtClean="0"/>
              <a:t> L.          Summer squash </a:t>
            </a:r>
            <a:endParaRPr lang="en-US" sz="1800" dirty="0" smtClean="0"/>
          </a:p>
          <a:p>
            <a:r>
              <a:rPr lang="ar-SY" sz="1800" b="1" dirty="0" smtClean="0"/>
              <a:t>الموطن </a:t>
            </a:r>
            <a:r>
              <a:rPr lang="ar-SY" sz="1800" b="1" dirty="0" err="1" smtClean="0"/>
              <a:t>الاصلي</a:t>
            </a:r>
            <a:r>
              <a:rPr lang="ar-SY" sz="1800" b="1" dirty="0" smtClean="0"/>
              <a:t>:</a:t>
            </a:r>
            <a:r>
              <a:rPr lang="ar-SY" sz="1800" dirty="0" smtClean="0"/>
              <a:t> تعتبر مناطق وسط </a:t>
            </a:r>
            <a:r>
              <a:rPr lang="ar-SY" sz="1800" dirty="0" err="1" smtClean="0"/>
              <a:t>امريكا</a:t>
            </a:r>
            <a:r>
              <a:rPr lang="ar-SY" sz="1800" dirty="0" smtClean="0"/>
              <a:t> هي الموطن </a:t>
            </a:r>
            <a:r>
              <a:rPr lang="ar-SY" sz="1800" dirty="0" err="1" smtClean="0"/>
              <a:t>الاصلي</a:t>
            </a:r>
            <a:r>
              <a:rPr lang="ar-SY" sz="1800" dirty="0" smtClean="0"/>
              <a:t> لنباتات قرع </a:t>
            </a:r>
            <a:r>
              <a:rPr lang="ar-SY" sz="1800" dirty="0" err="1" smtClean="0"/>
              <a:t>الكوسه</a:t>
            </a:r>
            <a:r>
              <a:rPr lang="ar-SY" sz="1800" dirty="0" smtClean="0"/>
              <a:t> ومنها انتشر </a:t>
            </a:r>
            <a:r>
              <a:rPr lang="ar-SY" sz="1800" dirty="0" err="1" smtClean="0"/>
              <a:t>الى</a:t>
            </a:r>
            <a:r>
              <a:rPr lang="ar-SY" sz="1800" dirty="0" smtClean="0"/>
              <a:t> باقي مناطق العالم , الثمار الطرية هي الجزء الصالح للاستعمال وتحتوي الثمار على نسبة عالية من السكر قد تصل </a:t>
            </a:r>
            <a:r>
              <a:rPr lang="ar-SY" sz="1800" dirty="0" err="1" smtClean="0"/>
              <a:t>الى</a:t>
            </a:r>
            <a:r>
              <a:rPr lang="ar-SY" sz="1800" dirty="0" smtClean="0"/>
              <a:t> 6% </a:t>
            </a:r>
            <a:r>
              <a:rPr lang="ar-SY" sz="1800" dirty="0" err="1" smtClean="0"/>
              <a:t>اضافة</a:t>
            </a:r>
            <a:r>
              <a:rPr lang="ar-SY" sz="1800" dirty="0" smtClean="0"/>
              <a:t> </a:t>
            </a:r>
            <a:r>
              <a:rPr lang="ar-SY" sz="1800" dirty="0" err="1" smtClean="0"/>
              <a:t>الى</a:t>
            </a:r>
            <a:r>
              <a:rPr lang="ar-SY" sz="1800" dirty="0" smtClean="0"/>
              <a:t> مواد بروتينية ومركبات معدنية خاصة الحديد </a:t>
            </a:r>
            <a:r>
              <a:rPr lang="ar-SY" sz="1800" dirty="0" err="1" smtClean="0"/>
              <a:t>والفوسفور</a:t>
            </a:r>
            <a:r>
              <a:rPr lang="ar-SY" sz="1800" dirty="0" smtClean="0"/>
              <a:t> كما تحتوي على نسبة </a:t>
            </a:r>
            <a:r>
              <a:rPr lang="ar-SY" sz="1800" dirty="0" err="1" smtClean="0"/>
              <a:t>لابأس</a:t>
            </a:r>
            <a:r>
              <a:rPr lang="ar-SY" sz="1800" dirty="0" smtClean="0"/>
              <a:t> </a:t>
            </a:r>
            <a:r>
              <a:rPr lang="ar-SY" sz="1800" dirty="0" err="1" smtClean="0"/>
              <a:t>بها</a:t>
            </a:r>
            <a:r>
              <a:rPr lang="ar-SY" sz="1800" dirty="0" smtClean="0"/>
              <a:t> من الفيتامينات </a:t>
            </a:r>
            <a:r>
              <a:rPr lang="ar-SY" sz="1800" dirty="0" err="1" smtClean="0"/>
              <a:t>واهمها</a:t>
            </a:r>
            <a:r>
              <a:rPr lang="ar-SY" sz="1800" dirty="0" smtClean="0"/>
              <a:t> </a:t>
            </a:r>
            <a:r>
              <a:rPr lang="en-US" sz="1800" dirty="0" smtClean="0"/>
              <a:t>A,B1,B2</a:t>
            </a:r>
            <a:r>
              <a:rPr lang="ar-SY" sz="1800" dirty="0" smtClean="0"/>
              <a:t>.</a:t>
            </a:r>
            <a:endParaRPr lang="en-US" sz="1800" dirty="0" smtClean="0"/>
          </a:p>
          <a:p>
            <a:r>
              <a:rPr lang="ar-SY" sz="1800" dirty="0" smtClean="0"/>
              <a:t>كما وتحتوي بذور قرع الكوسة على نسبة عاليه من المواد الزيتية تصل </a:t>
            </a:r>
            <a:r>
              <a:rPr lang="ar-SY" sz="1800" dirty="0" err="1" smtClean="0"/>
              <a:t>الى</a:t>
            </a:r>
            <a:r>
              <a:rPr lang="ar-SY" sz="1800" dirty="0" smtClean="0"/>
              <a:t> 46% من وزن الثمار.</a:t>
            </a:r>
            <a:endParaRPr lang="en-US" sz="1800" dirty="0" smtClean="0"/>
          </a:p>
          <a:p>
            <a:r>
              <a:rPr lang="ar-SY" sz="1800" b="1" dirty="0" err="1" smtClean="0"/>
              <a:t>الاصناف</a:t>
            </a:r>
            <a:r>
              <a:rPr lang="ar-SY" sz="1800" dirty="0" smtClean="0"/>
              <a:t>: </a:t>
            </a:r>
            <a:r>
              <a:rPr lang="ar-SY" sz="1800" dirty="0" err="1" smtClean="0"/>
              <a:t>اشهر</a:t>
            </a:r>
            <a:r>
              <a:rPr lang="ar-SY" sz="1800" dirty="0" smtClean="0"/>
              <a:t> </a:t>
            </a:r>
            <a:r>
              <a:rPr lang="ar-SY" sz="1800" dirty="0" err="1" smtClean="0"/>
              <a:t>الاصناف</a:t>
            </a:r>
            <a:r>
              <a:rPr lang="ar-SY" sz="1800" dirty="0" smtClean="0"/>
              <a:t> اللبناني – </a:t>
            </a:r>
            <a:r>
              <a:rPr lang="ar-SY" sz="1800" dirty="0" err="1" smtClean="0"/>
              <a:t>زوكيني</a:t>
            </a:r>
            <a:r>
              <a:rPr lang="ar-SY" sz="1800" dirty="0" smtClean="0"/>
              <a:t> كري</a:t>
            </a:r>
            <a:endParaRPr lang="en-US" sz="1800" dirty="0" smtClean="0"/>
          </a:p>
          <a:p>
            <a:r>
              <a:rPr lang="ar-SY" sz="1800" b="1" dirty="0" smtClean="0"/>
              <a:t>الظروف الجوية: </a:t>
            </a:r>
            <a:r>
              <a:rPr lang="ar-SY" sz="1800" dirty="0" smtClean="0"/>
              <a:t>من المحاصيل الصيفية التي لا تتحمل </a:t>
            </a:r>
            <a:r>
              <a:rPr lang="ar-SY" sz="1800" dirty="0" err="1" smtClean="0"/>
              <a:t>الانجماد</a:t>
            </a:r>
            <a:r>
              <a:rPr lang="ar-SY" sz="1800" dirty="0" smtClean="0"/>
              <a:t> </a:t>
            </a:r>
            <a:r>
              <a:rPr lang="ar-SY" sz="1800" dirty="0" err="1" smtClean="0"/>
              <a:t>اطلاقاً</a:t>
            </a:r>
            <a:r>
              <a:rPr lang="ar-SY" sz="1800" dirty="0" smtClean="0"/>
              <a:t>, لذا فهي تنمو بنجاح في </a:t>
            </a:r>
            <a:r>
              <a:rPr lang="ar-SY" sz="1800" dirty="0" err="1" smtClean="0"/>
              <a:t>الاجواء</a:t>
            </a:r>
            <a:r>
              <a:rPr lang="ar-SY" sz="1800" dirty="0" smtClean="0"/>
              <a:t> المعتدلة </a:t>
            </a:r>
            <a:r>
              <a:rPr lang="ar-SY" sz="1800" dirty="0" err="1" smtClean="0"/>
              <a:t>او</a:t>
            </a:r>
            <a:r>
              <a:rPr lang="ar-SY" sz="1800" dirty="0" smtClean="0"/>
              <a:t> الحارة وان انسب درجه حرارة لنموها تتراوح ما بين 26-28 </a:t>
            </a:r>
            <a:r>
              <a:rPr lang="ar-SY" sz="1800" dirty="0" err="1" smtClean="0"/>
              <a:t>م</a:t>
            </a:r>
            <a:r>
              <a:rPr lang="ar-SY" sz="1800" dirty="0" smtClean="0"/>
              <a:t>. النباتات محبة للضوء ولا تنمو بشكل جيد ولا تعطي حاصلاً اقتصادياً في حالة زراعتها في </a:t>
            </a:r>
            <a:r>
              <a:rPr lang="ar-SY" sz="1800" dirty="0" err="1" smtClean="0"/>
              <a:t>اماكن</a:t>
            </a:r>
            <a:r>
              <a:rPr lang="ar-SY" sz="1800" dirty="0" smtClean="0"/>
              <a:t> مظللة.</a:t>
            </a:r>
            <a:endParaRPr lang="en-US" sz="1800" dirty="0" smtClean="0"/>
          </a:p>
          <a:p>
            <a:r>
              <a:rPr lang="ar-SY" sz="1800" dirty="0" smtClean="0"/>
              <a:t>تعتبر الترب </a:t>
            </a:r>
            <a:r>
              <a:rPr lang="ar-SY" sz="1800" dirty="0" err="1" smtClean="0"/>
              <a:t>المزيجية</a:t>
            </a:r>
            <a:r>
              <a:rPr lang="ar-SY" sz="1800" dirty="0" smtClean="0"/>
              <a:t> الخصبة الغنية بالمواد العضوية هي </a:t>
            </a:r>
            <a:r>
              <a:rPr lang="ar-SY" sz="1800" dirty="0" err="1" smtClean="0"/>
              <a:t>الانسب</a:t>
            </a:r>
            <a:r>
              <a:rPr lang="ar-SY" sz="1800" dirty="0" smtClean="0"/>
              <a:t> لزراعة قرع الكوسة حيث </a:t>
            </a:r>
            <a:r>
              <a:rPr lang="ar-SY" sz="1800" dirty="0" err="1" smtClean="0"/>
              <a:t>ان</a:t>
            </a:r>
            <a:r>
              <a:rPr lang="ar-SY" sz="1800" dirty="0" smtClean="0"/>
              <a:t> النباتات لا تتحمل الترب الملحية </a:t>
            </a:r>
            <a:r>
              <a:rPr lang="ar-SY" sz="1800" dirty="0" err="1" smtClean="0"/>
              <a:t>او</a:t>
            </a:r>
            <a:r>
              <a:rPr lang="ar-SY" sz="1800" dirty="0" smtClean="0"/>
              <a:t> الترب الرديئة التهوية.</a:t>
            </a:r>
            <a:endParaRPr lang="en-US" sz="1800" dirty="0" smtClean="0"/>
          </a:p>
          <a:p>
            <a:r>
              <a:rPr lang="ar-SY" sz="1800" b="1" dirty="0" smtClean="0"/>
              <a:t>الري:</a:t>
            </a:r>
            <a:r>
              <a:rPr lang="ar-SY" sz="1800" dirty="0" smtClean="0"/>
              <a:t> تتطلب نباتات قرع الكوسة رطوبة مناسبة في التربة , وينصح الري كل 4-5 </a:t>
            </a:r>
            <a:r>
              <a:rPr lang="ar-SY" sz="1800" dirty="0" err="1" smtClean="0"/>
              <a:t>ايام</a:t>
            </a:r>
            <a:r>
              <a:rPr lang="ar-SY" sz="1800" dirty="0" smtClean="0"/>
              <a:t> في حالات الحر الشديد </a:t>
            </a:r>
            <a:r>
              <a:rPr lang="ar-SY" sz="1800" dirty="0" err="1" smtClean="0"/>
              <a:t>او</a:t>
            </a:r>
            <a:r>
              <a:rPr lang="ar-SY" sz="1800" dirty="0" smtClean="0"/>
              <a:t> مرة واحدة </a:t>
            </a:r>
            <a:r>
              <a:rPr lang="ar-SY" sz="1800" dirty="0" err="1" smtClean="0"/>
              <a:t>اسبوعياً</a:t>
            </a:r>
            <a:r>
              <a:rPr lang="ar-SY" sz="1800" dirty="0" smtClean="0"/>
              <a:t> </a:t>
            </a:r>
            <a:r>
              <a:rPr lang="ar-SY" sz="1800" dirty="0" err="1" smtClean="0"/>
              <a:t>اذا</a:t>
            </a:r>
            <a:r>
              <a:rPr lang="ar-SY" sz="1800" dirty="0" smtClean="0"/>
              <a:t> كان الجو معتدل الحرارة , كما ويجب عدم </a:t>
            </a:r>
            <a:r>
              <a:rPr lang="ar-SY" sz="1800" dirty="0" err="1" smtClean="0"/>
              <a:t>الافراط</a:t>
            </a:r>
            <a:r>
              <a:rPr lang="ar-SY" sz="1800" dirty="0" smtClean="0"/>
              <a:t> بالري لان الرطوبة الزائدة تشجع على </a:t>
            </a:r>
            <a:r>
              <a:rPr lang="ar-SY" sz="1800" dirty="0" err="1" smtClean="0"/>
              <a:t>الاصابة</a:t>
            </a:r>
            <a:r>
              <a:rPr lang="ar-SY" sz="1800" dirty="0" smtClean="0"/>
              <a:t> بالعديد من </a:t>
            </a:r>
            <a:r>
              <a:rPr lang="ar-SY" sz="1800" dirty="0" err="1" smtClean="0"/>
              <a:t>الامراض</a:t>
            </a:r>
            <a:r>
              <a:rPr lang="ar-SY" sz="1800" dirty="0" smtClean="0"/>
              <a:t> وخاصة الفطرية منها.</a:t>
            </a:r>
            <a:endParaRPr lang="en-US" sz="1800" dirty="0" smtClean="0"/>
          </a:p>
          <a:p>
            <a:r>
              <a:rPr lang="ar-SY" sz="1800" b="1" dirty="0" smtClean="0"/>
              <a:t>التسميد:</a:t>
            </a:r>
            <a:r>
              <a:rPr lang="ar-SY" sz="1800" dirty="0" smtClean="0"/>
              <a:t> تضاف </a:t>
            </a:r>
            <a:r>
              <a:rPr lang="ar-SY" sz="1800" dirty="0" err="1" smtClean="0"/>
              <a:t>الاسمدة</a:t>
            </a:r>
            <a:r>
              <a:rPr lang="ar-SY" sz="1800" dirty="0" smtClean="0"/>
              <a:t> العضوية </a:t>
            </a:r>
            <a:r>
              <a:rPr lang="ar-SY" sz="1800" dirty="0" err="1" smtClean="0"/>
              <a:t>اثناء</a:t>
            </a:r>
            <a:r>
              <a:rPr lang="ar-SY" sz="1800" dirty="0" smtClean="0"/>
              <a:t> تحضير التربة بمعدل 10م</a:t>
            </a:r>
            <a:r>
              <a:rPr lang="ar-SY" sz="1800" baseline="30000" dirty="0" smtClean="0"/>
              <a:t>3</a:t>
            </a:r>
            <a:r>
              <a:rPr lang="ar-SY" sz="1800" dirty="0" smtClean="0"/>
              <a:t>/</a:t>
            </a:r>
            <a:r>
              <a:rPr lang="ar-SY" sz="1800" dirty="0" err="1" smtClean="0"/>
              <a:t>دونم</a:t>
            </a:r>
            <a:r>
              <a:rPr lang="ar-SY" sz="1800" dirty="0" smtClean="0"/>
              <a:t> , وتضاف </a:t>
            </a:r>
            <a:r>
              <a:rPr lang="ar-SY" sz="1800" dirty="0" err="1" smtClean="0"/>
              <a:t>الاسمدة</a:t>
            </a:r>
            <a:r>
              <a:rPr lang="ar-SY" sz="1800" dirty="0" smtClean="0"/>
              <a:t> </a:t>
            </a:r>
            <a:r>
              <a:rPr lang="ar-SY" sz="1800" dirty="0" err="1" smtClean="0"/>
              <a:t>الكيمياوية</a:t>
            </a:r>
            <a:r>
              <a:rPr lang="ar-SY" sz="1800" dirty="0" smtClean="0"/>
              <a:t> بمعدل 100 </a:t>
            </a:r>
            <a:r>
              <a:rPr lang="ar-SY" sz="1800" dirty="0" err="1" smtClean="0"/>
              <a:t>كغ</a:t>
            </a:r>
            <a:r>
              <a:rPr lang="ar-SY" sz="1800" dirty="0" smtClean="0"/>
              <a:t>/ </a:t>
            </a:r>
            <a:r>
              <a:rPr lang="ar-SY" sz="1800" dirty="0" err="1" smtClean="0"/>
              <a:t>دونم</a:t>
            </a:r>
            <a:r>
              <a:rPr lang="ar-SY" sz="1800" dirty="0" smtClean="0"/>
              <a:t> كبريتات </a:t>
            </a:r>
            <a:r>
              <a:rPr lang="ar-SY" sz="1800" dirty="0" err="1" smtClean="0"/>
              <a:t>الامونيوم</a:t>
            </a:r>
            <a:r>
              <a:rPr lang="ar-SY" sz="1800" dirty="0" smtClean="0"/>
              <a:t> و 100 </a:t>
            </a:r>
            <a:r>
              <a:rPr lang="ar-SY" sz="1800" dirty="0" err="1" smtClean="0"/>
              <a:t>كغ</a:t>
            </a:r>
            <a:r>
              <a:rPr lang="ar-SY" sz="1800" dirty="0" smtClean="0"/>
              <a:t> / </a:t>
            </a:r>
            <a:r>
              <a:rPr lang="ar-SY" sz="1800" dirty="0" err="1" smtClean="0"/>
              <a:t>دونم</a:t>
            </a:r>
            <a:r>
              <a:rPr lang="ar-SY" sz="1800" dirty="0" smtClean="0"/>
              <a:t> سوبر فوسفات الكالسيوم الثلاثي. تضاف نص كمية النتروجين وجميع كمية الفسفور بعد 3 </a:t>
            </a:r>
            <a:r>
              <a:rPr lang="ar-SY" sz="1800" dirty="0" err="1" smtClean="0"/>
              <a:t>اسابيع</a:t>
            </a:r>
            <a:r>
              <a:rPr lang="ar-SY" sz="1800" dirty="0" smtClean="0"/>
              <a:t> من الزراعة والنصف المتبقي من النتروجين </a:t>
            </a:r>
            <a:r>
              <a:rPr lang="ar-SY" sz="1800" dirty="0" err="1" smtClean="0"/>
              <a:t>اثناء</a:t>
            </a:r>
            <a:r>
              <a:rPr lang="ar-SY" sz="1800" dirty="0" smtClean="0"/>
              <a:t> مرحلة </a:t>
            </a:r>
            <a:r>
              <a:rPr lang="ar-SY" sz="1800" dirty="0" err="1" smtClean="0"/>
              <a:t>التزهير</a:t>
            </a:r>
            <a:r>
              <a:rPr lang="ar-SY" sz="1800" dirty="0" smtClean="0"/>
              <a:t> والعقد.</a:t>
            </a:r>
            <a:endParaRPr lang="en-US" sz="1800" dirty="0" smtClean="0"/>
          </a:p>
          <a:p>
            <a:r>
              <a:rPr lang="ar-SY" sz="1800" b="1" dirty="0" smtClean="0"/>
              <a:t>طريقة الزراعة والتكاثر</a:t>
            </a:r>
            <a:r>
              <a:rPr lang="ar-SY" sz="1800" dirty="0" smtClean="0"/>
              <a:t>: يتكاثر قرع الكوسة جنسياً بواسطة البذور التي تزرع في الحقل المستديم مباشرة وعلى مساطب بعرض 1,5 </a:t>
            </a:r>
            <a:r>
              <a:rPr lang="ar-SY" sz="1800" dirty="0" err="1" smtClean="0"/>
              <a:t>م</a:t>
            </a:r>
            <a:r>
              <a:rPr lang="ar-SY" sz="1800" dirty="0" smtClean="0"/>
              <a:t> , </a:t>
            </a:r>
            <a:r>
              <a:rPr lang="ar-SY" sz="1800" dirty="0" err="1" smtClean="0"/>
              <a:t>اما</a:t>
            </a:r>
            <a:r>
              <a:rPr lang="ar-SY" sz="1800" dirty="0" smtClean="0"/>
              <a:t> المسافة بين نبات </a:t>
            </a:r>
            <a:r>
              <a:rPr lang="ar-SY" sz="1800" dirty="0" err="1" smtClean="0"/>
              <a:t>واخر</a:t>
            </a:r>
            <a:r>
              <a:rPr lang="ar-SY" sz="1800" dirty="0" smtClean="0"/>
              <a:t> 40 سم وعلى جهة واحدة من المسطبة وتكون الزراعة عند مستوى الماء وعلى الثلث العلوي لحافة المسطبة, يتطلب </a:t>
            </a:r>
            <a:r>
              <a:rPr lang="ar-SY" sz="1800" dirty="0" err="1" smtClean="0"/>
              <a:t>الدونم</a:t>
            </a:r>
            <a:r>
              <a:rPr lang="ar-SY" sz="1800" dirty="0" smtClean="0"/>
              <a:t> الواحد 700 غم من البذور لزراعته.</a:t>
            </a:r>
            <a:endParaRPr lang="en-US" sz="1800" dirty="0" smtClean="0"/>
          </a:p>
          <a:p>
            <a:r>
              <a:rPr lang="ar-SY" sz="1800" b="1" dirty="0" smtClean="0"/>
              <a:t>موعد الزراعة</a:t>
            </a:r>
            <a:r>
              <a:rPr lang="ar-SY" sz="1800" dirty="0" smtClean="0"/>
              <a:t>: تزرع البذور خلال شهر </a:t>
            </a:r>
            <a:r>
              <a:rPr lang="ar-SY" sz="1800" dirty="0" err="1" smtClean="0"/>
              <a:t>اذار</a:t>
            </a:r>
            <a:r>
              <a:rPr lang="ar-SY" sz="1800" dirty="0" smtClean="0"/>
              <a:t> بالنسبة للمناطق الوسطى والجنوبية من القطر وخلال شهر نيسان بالنسبة للمناطق الشمالية . وبالإمكان زراعة قرع الكوسة كعروة خريفية في بداية شهر </a:t>
            </a:r>
            <a:r>
              <a:rPr lang="ar-SY" sz="1800" dirty="0" err="1" smtClean="0"/>
              <a:t>ايلول</a:t>
            </a:r>
            <a:r>
              <a:rPr lang="ar-SY" sz="1800" dirty="0" smtClean="0"/>
              <a:t> , </a:t>
            </a:r>
            <a:r>
              <a:rPr lang="ar-SY" sz="1800" dirty="0" err="1" smtClean="0"/>
              <a:t>اما</a:t>
            </a:r>
            <a:r>
              <a:rPr lang="ar-SY" sz="1800" dirty="0" smtClean="0"/>
              <a:t> في حالة الزراعة المحمية فأنها تكون خلال شهر تشرين </a:t>
            </a:r>
            <a:r>
              <a:rPr lang="ar-SY" sz="1800" dirty="0" err="1" smtClean="0"/>
              <a:t>اول</a:t>
            </a:r>
            <a:r>
              <a:rPr lang="ar-SY" sz="1800" dirty="0" smtClean="0"/>
              <a:t> وتشرين الثاني.</a:t>
            </a:r>
            <a:endParaRPr lang="en-US" sz="1800" dirty="0" smtClean="0"/>
          </a:p>
          <a:p>
            <a:r>
              <a:rPr lang="ar-SY" sz="1800" b="1" dirty="0" smtClean="0"/>
              <a:t>النضج والحصاد:</a:t>
            </a:r>
            <a:r>
              <a:rPr lang="ar-SY" sz="1800" dirty="0" smtClean="0"/>
              <a:t> تبدأ </a:t>
            </a:r>
            <a:r>
              <a:rPr lang="ar-SY" sz="1800" dirty="0" err="1" smtClean="0"/>
              <a:t>الاصناف</a:t>
            </a:r>
            <a:r>
              <a:rPr lang="ar-SY" sz="1800" dirty="0" smtClean="0"/>
              <a:t> المبكرة بإعطاء حاصل بعد 40 – 70 يوم من الزراعة ويعتمد ذلك على الصنف والظروف البيئية ومن المفضل قطف الثمار وهي مازالت صغيرة بطول لا يتجاوز 15 سم لان ذلك يزيد من النمو ويؤدي </a:t>
            </a:r>
            <a:r>
              <a:rPr lang="ar-SY" sz="1800" dirty="0" err="1" smtClean="0"/>
              <a:t>الى</a:t>
            </a:r>
            <a:r>
              <a:rPr lang="ar-SY" sz="1800" dirty="0" smtClean="0"/>
              <a:t> تكوين </a:t>
            </a:r>
            <a:r>
              <a:rPr lang="ar-SY" sz="1800" dirty="0" err="1" smtClean="0"/>
              <a:t>ازهار</a:t>
            </a:r>
            <a:r>
              <a:rPr lang="ar-SY" sz="1800" dirty="0" smtClean="0"/>
              <a:t> وثمار جديدة , </a:t>
            </a:r>
            <a:r>
              <a:rPr lang="ar-SY" sz="1800" dirty="0" err="1" smtClean="0"/>
              <a:t>ان</a:t>
            </a:r>
            <a:r>
              <a:rPr lang="ar-SY" sz="1800" dirty="0" smtClean="0"/>
              <a:t> طول فترة </a:t>
            </a:r>
            <a:r>
              <a:rPr lang="ar-SY" sz="1800" dirty="0" err="1" smtClean="0"/>
              <a:t>اعطاء</a:t>
            </a:r>
            <a:r>
              <a:rPr lang="ar-SY" sz="1800" dirty="0" smtClean="0"/>
              <a:t> الحاصل تتراوح من 2 - 3 </a:t>
            </a:r>
            <a:r>
              <a:rPr lang="ar-SY" sz="1800" dirty="0" err="1" smtClean="0"/>
              <a:t>اشهر</a:t>
            </a:r>
            <a:r>
              <a:rPr lang="ar-SY" sz="1800" dirty="0" smtClean="0"/>
              <a:t> </a:t>
            </a:r>
            <a:r>
              <a:rPr lang="ar-SY" sz="1800" dirty="0" err="1" smtClean="0"/>
              <a:t>اذا</a:t>
            </a:r>
            <a:r>
              <a:rPr lang="ar-SY" sz="1800" dirty="0" smtClean="0"/>
              <a:t> كان الجني يتم مرة واحدة كل ثلاثة </a:t>
            </a:r>
            <a:r>
              <a:rPr lang="ar-SY" sz="1800" dirty="0" err="1" smtClean="0"/>
              <a:t>ايام</a:t>
            </a:r>
            <a:r>
              <a:rPr lang="ar-SY" sz="1800" dirty="0" smtClean="0"/>
              <a:t>. </a:t>
            </a:r>
            <a:r>
              <a:rPr lang="ar-SY" sz="1800" dirty="0" err="1" smtClean="0"/>
              <a:t>ان</a:t>
            </a:r>
            <a:r>
              <a:rPr lang="ar-SY" sz="1800" dirty="0" smtClean="0"/>
              <a:t> معدل </a:t>
            </a:r>
            <a:r>
              <a:rPr lang="ar-SY" sz="1800" dirty="0" err="1" smtClean="0"/>
              <a:t>انتاج</a:t>
            </a:r>
            <a:r>
              <a:rPr lang="ar-SY" sz="1800" dirty="0" smtClean="0"/>
              <a:t> </a:t>
            </a:r>
            <a:r>
              <a:rPr lang="ar-SY" sz="1800" dirty="0" err="1" smtClean="0"/>
              <a:t>الدونم</a:t>
            </a:r>
            <a:r>
              <a:rPr lang="ar-SY" sz="1800" dirty="0" smtClean="0"/>
              <a:t> الواحد هو بحدود 2- 3 طن من الثمار الصالحة للتسويق.</a:t>
            </a:r>
            <a:endParaRPr lang="en-US" sz="1800" dirty="0" smtClean="0"/>
          </a:p>
          <a:p>
            <a:pPr>
              <a:buNone/>
            </a:pPr>
            <a:r>
              <a:rPr lang="ar-SY" sz="1800" dirty="0" smtClean="0"/>
              <a:t> </a:t>
            </a:r>
            <a:endParaRPr lang="en-US" sz="1800" dirty="0" smtClean="0"/>
          </a:p>
          <a:p>
            <a:pPr>
              <a:buNone/>
            </a:pP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pPr lvl="0"/>
            <a:r>
              <a:rPr lang="ar-SY" sz="1600" b="1" dirty="0" smtClean="0"/>
              <a:t>المحاضرة الحادي عشر (العائلة </a:t>
            </a:r>
            <a:r>
              <a:rPr lang="ar-SY" sz="1600" b="1" dirty="0" err="1" smtClean="0"/>
              <a:t>القرعية</a:t>
            </a:r>
            <a:r>
              <a:rPr lang="ar-SY" sz="1600" b="1" dirty="0" smtClean="0"/>
              <a:t>)</a:t>
            </a:r>
            <a:endParaRPr lang="en-US" sz="1600" dirty="0" smtClean="0"/>
          </a:p>
          <a:p>
            <a:pPr lvl="0"/>
            <a:r>
              <a:rPr lang="ar-SY" sz="1600" b="1" dirty="0" smtClean="0"/>
              <a:t>الرقي </a:t>
            </a:r>
            <a:r>
              <a:rPr lang="en-US" sz="1600" b="1" dirty="0" err="1" smtClean="0"/>
              <a:t>Citrullus</a:t>
            </a:r>
            <a:r>
              <a:rPr lang="en-US" sz="1600" b="1" dirty="0" smtClean="0"/>
              <a:t> </a:t>
            </a:r>
            <a:r>
              <a:rPr lang="en-US" sz="1600" b="1" dirty="0" err="1" smtClean="0"/>
              <a:t>vulgaris</a:t>
            </a:r>
            <a:r>
              <a:rPr lang="en-US" sz="1600" b="1" dirty="0" smtClean="0"/>
              <a:t>         Watermelon</a:t>
            </a:r>
            <a:endParaRPr lang="en-US" sz="1600" dirty="0" smtClean="0"/>
          </a:p>
          <a:p>
            <a:pPr lvl="0"/>
            <a:r>
              <a:rPr lang="ar-SY" sz="1600" b="1" dirty="0" smtClean="0"/>
              <a:t>الموطن </a:t>
            </a:r>
            <a:r>
              <a:rPr lang="ar-SY" sz="1600" b="1" dirty="0" err="1" smtClean="0"/>
              <a:t>الاصلي</a:t>
            </a:r>
            <a:r>
              <a:rPr lang="ar-SY" sz="1600" dirty="0" smtClean="0"/>
              <a:t>: تعتبر مناطق وسط وجنوب </a:t>
            </a:r>
            <a:r>
              <a:rPr lang="ar-SY" sz="1600" dirty="0" err="1" smtClean="0"/>
              <a:t>افريقيا</a:t>
            </a:r>
            <a:r>
              <a:rPr lang="ar-SY" sz="1600" dirty="0" smtClean="0"/>
              <a:t> هي الموطن </a:t>
            </a:r>
            <a:r>
              <a:rPr lang="ar-SY" sz="1600" dirty="0" err="1" smtClean="0"/>
              <a:t>الاصلي</a:t>
            </a:r>
            <a:r>
              <a:rPr lang="ar-SY" sz="1600" dirty="0" smtClean="0"/>
              <a:t> للرقي ومنها انتشر </a:t>
            </a:r>
            <a:r>
              <a:rPr lang="ar-SY" sz="1600" dirty="0" err="1" smtClean="0"/>
              <a:t>الى</a:t>
            </a:r>
            <a:r>
              <a:rPr lang="ar-SY" sz="1600" dirty="0" smtClean="0"/>
              <a:t> مناطق العالم </a:t>
            </a:r>
            <a:r>
              <a:rPr lang="ar-SY" sz="1600" dirty="0" err="1" smtClean="0"/>
              <a:t>الاخرى</a:t>
            </a:r>
            <a:r>
              <a:rPr lang="ar-SY" sz="1600" dirty="0" smtClean="0"/>
              <a:t> , تستعمل ثمار الرقي في الغذاء مباشرة بشكلها الطازج </a:t>
            </a:r>
            <a:r>
              <a:rPr lang="ar-SY" sz="1600" dirty="0" err="1" smtClean="0"/>
              <a:t>او</a:t>
            </a:r>
            <a:r>
              <a:rPr lang="ar-SY" sz="1600" dirty="0" smtClean="0"/>
              <a:t> من خلال دخولها في صناعة المربيات, تحتوي الثمار على سكر تتراوح نسبته ما بين 6 -11% وعلى مواد </a:t>
            </a:r>
            <a:r>
              <a:rPr lang="ar-SY" sz="1600" dirty="0" err="1" smtClean="0"/>
              <a:t>سليلوزية</a:t>
            </a:r>
            <a:r>
              <a:rPr lang="ar-SY" sz="1600" dirty="0" smtClean="0"/>
              <a:t> بنسبة 0,54% وبعض الفيتامينات مثل </a:t>
            </a:r>
            <a:r>
              <a:rPr lang="en-US" sz="1600" dirty="0" smtClean="0"/>
              <a:t>A,C,B1,B2</a:t>
            </a:r>
            <a:r>
              <a:rPr lang="ar-SY" sz="1600" dirty="0" smtClean="0"/>
              <a:t> . كما تحتوي بذور الرقي على مواد زيتية بنسبة 25 – 30% ومواد بروتينية بنسبة 27%.</a:t>
            </a:r>
            <a:endParaRPr lang="en-US" sz="1600" dirty="0" smtClean="0"/>
          </a:p>
          <a:p>
            <a:pPr lvl="0"/>
            <a:r>
              <a:rPr lang="ar-SY" sz="1600" b="1" dirty="0" err="1" smtClean="0"/>
              <a:t>الاصناف</a:t>
            </a:r>
            <a:r>
              <a:rPr lang="ar-SY" sz="1600" b="1" dirty="0" smtClean="0"/>
              <a:t> </a:t>
            </a:r>
            <a:r>
              <a:rPr lang="ar-SY" sz="1600" dirty="0" smtClean="0"/>
              <a:t>: </a:t>
            </a:r>
            <a:r>
              <a:rPr lang="ar-SY" sz="1600" dirty="0" err="1" smtClean="0"/>
              <a:t>جارلستون</a:t>
            </a:r>
            <a:r>
              <a:rPr lang="ar-SY" sz="1600" dirty="0" smtClean="0"/>
              <a:t> كري   -   توم </a:t>
            </a:r>
            <a:r>
              <a:rPr lang="ar-SY" sz="1600" dirty="0" err="1" smtClean="0"/>
              <a:t>واتسن</a:t>
            </a:r>
            <a:endParaRPr lang="en-US" sz="1600" dirty="0" smtClean="0"/>
          </a:p>
          <a:p>
            <a:pPr lvl="0"/>
            <a:r>
              <a:rPr lang="ar-SY" sz="1600" b="1" dirty="0" smtClean="0"/>
              <a:t>الظروف الجوية</a:t>
            </a:r>
            <a:r>
              <a:rPr lang="ar-SY" sz="1600" dirty="0" smtClean="0"/>
              <a:t>: تتطلب نباتات الرقي درجات حرارة مرتفعة نسبياً بحدود لا تقل على 20م لفترة لا تقل عن 4 </a:t>
            </a:r>
            <a:r>
              <a:rPr lang="ar-SY" sz="1600" dirty="0" err="1" smtClean="0"/>
              <a:t>اشهر</a:t>
            </a:r>
            <a:r>
              <a:rPr lang="ar-SY" sz="1600" dirty="0" smtClean="0"/>
              <a:t>, علماً </a:t>
            </a:r>
            <a:r>
              <a:rPr lang="ar-SY" sz="1600" dirty="0" err="1" smtClean="0"/>
              <a:t>ان</a:t>
            </a:r>
            <a:r>
              <a:rPr lang="ar-SY" sz="1600" dirty="0" smtClean="0"/>
              <a:t> الدرجة المثلى للنمو </a:t>
            </a:r>
            <a:r>
              <a:rPr lang="ar-SY" sz="1600" dirty="0" err="1" smtClean="0"/>
              <a:t>والاثمار</a:t>
            </a:r>
            <a:r>
              <a:rPr lang="ar-SY" sz="1600" dirty="0" smtClean="0"/>
              <a:t> بحدود 30 -35 </a:t>
            </a:r>
            <a:r>
              <a:rPr lang="ar-SY" sz="1600" dirty="0" err="1" smtClean="0"/>
              <a:t>م</a:t>
            </a:r>
            <a:r>
              <a:rPr lang="ar-SY" sz="1600" dirty="0" smtClean="0"/>
              <a:t> . كما </a:t>
            </a:r>
            <a:r>
              <a:rPr lang="ar-SY" sz="1600" dirty="0" err="1" smtClean="0"/>
              <a:t>ان</a:t>
            </a:r>
            <a:r>
              <a:rPr lang="ar-SY" sz="1600" dirty="0" smtClean="0"/>
              <a:t> الرقي من النباتات المحبة للضوء وخاصة خلال فترة </a:t>
            </a:r>
            <a:r>
              <a:rPr lang="ar-SY" sz="1600" dirty="0" err="1" smtClean="0"/>
              <a:t>الازهار</a:t>
            </a:r>
            <a:r>
              <a:rPr lang="ar-SY" sz="1600" dirty="0" smtClean="0"/>
              <a:t> وتكوين الثمار, وعند زراعته بشكل كثيف تصبح الثمار صغيرة الحجم وتنخفض نسبة السكر فيها وتفقد النكهة والرائحة المميزة. تنجح زراعة الرقي في الترب </a:t>
            </a:r>
            <a:r>
              <a:rPr lang="ar-SY" sz="1600" dirty="0" err="1" smtClean="0"/>
              <a:t>المزيجية</a:t>
            </a:r>
            <a:r>
              <a:rPr lang="ar-SY" sz="1600" dirty="0" smtClean="0"/>
              <a:t> الخفيفة الغنية بالمواد العضوية والمواد الغذائية وذات درجة حموضة لا تقل عن 5 .</a:t>
            </a:r>
            <a:endParaRPr lang="en-US" sz="1600" dirty="0" smtClean="0"/>
          </a:p>
          <a:p>
            <a:r>
              <a:rPr lang="ar-SY" sz="1600" b="1" dirty="0" smtClean="0"/>
              <a:t>الري </a:t>
            </a:r>
            <a:r>
              <a:rPr lang="ar-SY" sz="1600" dirty="0" smtClean="0"/>
              <a:t>: يفضل </a:t>
            </a:r>
            <a:r>
              <a:rPr lang="ar-SY" sz="1600" dirty="0" err="1" smtClean="0"/>
              <a:t>ان</a:t>
            </a:r>
            <a:r>
              <a:rPr lang="ar-SY" sz="1600" dirty="0" smtClean="0"/>
              <a:t> تكون </a:t>
            </a:r>
            <a:r>
              <a:rPr lang="ar-SY" sz="1600" dirty="0" err="1" smtClean="0"/>
              <a:t>الريات</a:t>
            </a:r>
            <a:r>
              <a:rPr lang="ar-SY" sz="1600" dirty="0" smtClean="0"/>
              <a:t> متقاربة خلال المراحل </a:t>
            </a:r>
            <a:r>
              <a:rPr lang="ar-SY" sz="1600" dirty="0" err="1" smtClean="0"/>
              <a:t>الاولى</a:t>
            </a:r>
            <a:r>
              <a:rPr lang="ar-SY" sz="1600" dirty="0" smtClean="0"/>
              <a:t> من النمو بحيث تؤمن رطوبة معتدلة في التربة وتتباعد فترات الري عند نضج الثمار بحيث تصبح مرة واحدة كل 10 – 15 يوماً وذلك لغرض الحصول على ثمار حلوة المذاق وخالية من التشقق.</a:t>
            </a:r>
            <a:endParaRPr lang="en-US" sz="1600" dirty="0" smtClean="0"/>
          </a:p>
          <a:p>
            <a:r>
              <a:rPr lang="ar-SY" sz="1600" b="1" dirty="0" smtClean="0"/>
              <a:t>التسميد</a:t>
            </a:r>
            <a:r>
              <a:rPr lang="ar-SY" sz="1600" dirty="0" smtClean="0"/>
              <a:t>: تعتبر نباتات الرقي من الخضر التي تستجيب بسرعة </a:t>
            </a:r>
            <a:r>
              <a:rPr lang="ar-SY" sz="1600" dirty="0" err="1" smtClean="0"/>
              <a:t>الى</a:t>
            </a:r>
            <a:r>
              <a:rPr lang="ar-SY" sz="1600" dirty="0" smtClean="0"/>
              <a:t> </a:t>
            </a:r>
            <a:r>
              <a:rPr lang="ar-SY" sz="1600" dirty="0" err="1" smtClean="0"/>
              <a:t>الاسمدة</a:t>
            </a:r>
            <a:r>
              <a:rPr lang="ar-SY" sz="1600" dirty="0" smtClean="0"/>
              <a:t> </a:t>
            </a:r>
            <a:r>
              <a:rPr lang="ar-SY" sz="1600" dirty="0" err="1" smtClean="0"/>
              <a:t>الكيمياوية</a:t>
            </a:r>
            <a:r>
              <a:rPr lang="ar-SY" sz="1600" dirty="0" smtClean="0"/>
              <a:t> حيث ينصح بإضافة 50 كغم من سماد سوبر فوسفات الكالسيوم الثلاثي. تضاف هذه </a:t>
            </a:r>
            <a:r>
              <a:rPr lang="ar-SY" sz="1600" dirty="0" err="1" smtClean="0"/>
              <a:t>الاسمدة</a:t>
            </a:r>
            <a:r>
              <a:rPr lang="ar-SY" sz="1600" dirty="0" smtClean="0"/>
              <a:t> على دفعتين </a:t>
            </a:r>
            <a:r>
              <a:rPr lang="ar-SY" sz="1600" dirty="0" err="1" smtClean="0"/>
              <a:t>الاولى</a:t>
            </a:r>
            <a:r>
              <a:rPr lang="ar-SY" sz="1600" dirty="0" smtClean="0"/>
              <a:t> بعد ثلاثة </a:t>
            </a:r>
            <a:r>
              <a:rPr lang="ar-SY" sz="1600" dirty="0" err="1" smtClean="0"/>
              <a:t>اسابيع</a:t>
            </a:r>
            <a:r>
              <a:rPr lang="ar-SY" sz="1600" dirty="0" smtClean="0"/>
              <a:t> من الزراعة والثانية في مرحلة </a:t>
            </a:r>
            <a:r>
              <a:rPr lang="ar-SY" sz="1600" dirty="0" err="1" smtClean="0"/>
              <a:t>الازهار</a:t>
            </a:r>
            <a:r>
              <a:rPr lang="ar-SY" sz="1600" dirty="0" smtClean="0"/>
              <a:t> وعقد الثمار, كما يوصى بإضافة </a:t>
            </a:r>
            <a:r>
              <a:rPr lang="ar-SY" sz="1600" dirty="0" err="1" smtClean="0"/>
              <a:t>الاسمدة</a:t>
            </a:r>
            <a:r>
              <a:rPr lang="ar-SY" sz="1600" dirty="0" smtClean="0"/>
              <a:t> العضوية </a:t>
            </a:r>
            <a:r>
              <a:rPr lang="ar-SY" sz="1600" dirty="0" err="1" smtClean="0"/>
              <a:t>اثناء</a:t>
            </a:r>
            <a:r>
              <a:rPr lang="ar-SY" sz="1600" dirty="0" smtClean="0"/>
              <a:t> تحضير </a:t>
            </a:r>
            <a:r>
              <a:rPr lang="ar-SY" sz="1600" dirty="0" err="1" smtClean="0"/>
              <a:t>الارض</a:t>
            </a:r>
            <a:r>
              <a:rPr lang="ar-SY" sz="1600" dirty="0" smtClean="0"/>
              <a:t> بمعدل 10م3/</a:t>
            </a:r>
            <a:r>
              <a:rPr lang="ar-SY" sz="1600" dirty="0" err="1" smtClean="0"/>
              <a:t>دونم</a:t>
            </a:r>
            <a:r>
              <a:rPr lang="ar-SY" sz="1600" dirty="0" smtClean="0"/>
              <a:t>.</a:t>
            </a:r>
            <a:endParaRPr lang="en-US" sz="1600" dirty="0" smtClean="0"/>
          </a:p>
          <a:p>
            <a:r>
              <a:rPr lang="ar-SY" sz="1600" b="1" dirty="0" smtClean="0"/>
              <a:t>طريقة الزراعة والتكاثر</a:t>
            </a:r>
            <a:r>
              <a:rPr lang="ar-SY" sz="1600" dirty="0" smtClean="0"/>
              <a:t>: يتكاثر الرقي جنسياً بواسطة البذور التي تزرع مباشرة في الحقل المستديم على مساطب بعرض 2 -2,5 </a:t>
            </a:r>
            <a:r>
              <a:rPr lang="ar-SY" sz="1600" dirty="0" err="1" smtClean="0"/>
              <a:t>م</a:t>
            </a:r>
            <a:r>
              <a:rPr lang="ar-SY" sz="1600" dirty="0" smtClean="0"/>
              <a:t> بحيث تكون الزراعة على جهة واحدة من المسطبة وبمسافة 50 – 60 سم بين نبات </a:t>
            </a:r>
            <a:r>
              <a:rPr lang="ar-SY" sz="1600" dirty="0" err="1" smtClean="0"/>
              <a:t>واخر</a:t>
            </a:r>
            <a:r>
              <a:rPr lang="ar-SY" sz="1600" dirty="0" smtClean="0"/>
              <a:t> وتوضع عادة 3 – 4 بذور  في </a:t>
            </a:r>
            <a:r>
              <a:rPr lang="ar-SY" sz="1600" dirty="0" err="1" smtClean="0"/>
              <a:t>الجورة</a:t>
            </a:r>
            <a:r>
              <a:rPr lang="ar-SY" sz="1600" dirty="0" smtClean="0"/>
              <a:t> الواحدة وتخف </a:t>
            </a:r>
            <a:r>
              <a:rPr lang="ar-SY" sz="1600" dirty="0" err="1" smtClean="0"/>
              <a:t>الى</a:t>
            </a:r>
            <a:r>
              <a:rPr lang="ar-SY" sz="1600" dirty="0" smtClean="0"/>
              <a:t> نباتين بعد </a:t>
            </a:r>
            <a:r>
              <a:rPr lang="ar-SY" sz="1600" dirty="0" err="1" smtClean="0"/>
              <a:t>اتمام</a:t>
            </a:r>
            <a:r>
              <a:rPr lang="ar-SY" sz="1600" dirty="0" smtClean="0"/>
              <a:t> عملية </a:t>
            </a:r>
            <a:r>
              <a:rPr lang="ar-SY" sz="1600" dirty="0" err="1" smtClean="0"/>
              <a:t>الانبات</a:t>
            </a:r>
            <a:r>
              <a:rPr lang="ar-SY" sz="1600" dirty="0" smtClean="0"/>
              <a:t> , ويحتاج </a:t>
            </a:r>
            <a:r>
              <a:rPr lang="ar-SY" sz="1600" dirty="0" err="1" smtClean="0"/>
              <a:t>الدونم</a:t>
            </a:r>
            <a:r>
              <a:rPr lang="ar-SY" sz="1600" dirty="0" smtClean="0"/>
              <a:t> الواحد </a:t>
            </a:r>
            <a:r>
              <a:rPr lang="ar-SY" sz="1600" dirty="0" err="1" smtClean="0"/>
              <a:t>الى</a:t>
            </a:r>
            <a:r>
              <a:rPr lang="ar-SY" sz="1600" dirty="0" smtClean="0"/>
              <a:t> 2 </a:t>
            </a:r>
            <a:r>
              <a:rPr lang="ar-SY" sz="1600" dirty="0" err="1" smtClean="0"/>
              <a:t>كغ</a:t>
            </a:r>
            <a:r>
              <a:rPr lang="ar-SY" sz="1600" dirty="0" smtClean="0"/>
              <a:t> من البذور كمعدل عام حيث </a:t>
            </a:r>
            <a:r>
              <a:rPr lang="ar-SY" sz="1600" dirty="0" err="1" smtClean="0"/>
              <a:t>ان</a:t>
            </a:r>
            <a:r>
              <a:rPr lang="ar-SY" sz="1600" dirty="0" smtClean="0"/>
              <a:t> ذلك يعتمد على حجم البذور ومسافة الزراعة.</a:t>
            </a:r>
            <a:endParaRPr lang="en-US" sz="1600" dirty="0" smtClean="0"/>
          </a:p>
          <a:p>
            <a:pPr>
              <a:buNone/>
            </a:pP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r>
              <a:rPr lang="ar-SY" sz="1600" b="1" dirty="0" smtClean="0"/>
              <a:t>موعد الزراعة</a:t>
            </a:r>
            <a:r>
              <a:rPr lang="ar-SY" sz="1600" dirty="0" smtClean="0"/>
              <a:t>: تتم الزراعة في معظم مناطق القطر خلال شهر </a:t>
            </a:r>
            <a:r>
              <a:rPr lang="ar-SY" sz="1600" dirty="0" err="1" smtClean="0"/>
              <a:t>اذار</a:t>
            </a:r>
            <a:r>
              <a:rPr lang="ar-SY" sz="1600" dirty="0" smtClean="0"/>
              <a:t> </a:t>
            </a:r>
            <a:r>
              <a:rPr lang="ar-SY" sz="1600" dirty="0" err="1" smtClean="0"/>
              <a:t>اما</a:t>
            </a:r>
            <a:r>
              <a:rPr lang="ar-SY" sz="1600" dirty="0" smtClean="0"/>
              <a:t> في المنطقة الشمالية فتفضل الزراعة في شهر نيسان . وقد قام بعض المزارعين بإنتاج الرقي خلال فصل الشتاء من خلال زراعته داخل البيوت الزجاجية والبلاستيكية خلال شهر تشرين </a:t>
            </a:r>
            <a:r>
              <a:rPr lang="ar-SY" sz="1600" dirty="0" err="1" smtClean="0"/>
              <a:t>اول</a:t>
            </a:r>
            <a:r>
              <a:rPr lang="ar-SY" sz="1600" dirty="0" smtClean="0"/>
              <a:t>.</a:t>
            </a:r>
            <a:endParaRPr lang="en-US" sz="1600" dirty="0" smtClean="0"/>
          </a:p>
          <a:p>
            <a:r>
              <a:rPr lang="ar-SY" sz="1600" b="1" dirty="0" smtClean="0"/>
              <a:t>النضج والحصاد</a:t>
            </a:r>
            <a:r>
              <a:rPr lang="ar-SY" sz="1600" dirty="0" smtClean="0"/>
              <a:t>: </a:t>
            </a:r>
            <a:r>
              <a:rPr lang="ar-SY" sz="1600" dirty="0" err="1" smtClean="0"/>
              <a:t>ان</a:t>
            </a:r>
            <a:r>
              <a:rPr lang="ar-SY" sz="1600" dirty="0" smtClean="0"/>
              <a:t> المدة التي تستغرقها الثمار لغرض النضج التام تعتمد بدرجة </a:t>
            </a:r>
            <a:r>
              <a:rPr lang="ar-SY" sz="1600" dirty="0" err="1" smtClean="0"/>
              <a:t>اساسية</a:t>
            </a:r>
            <a:r>
              <a:rPr lang="ar-SY" sz="1600" dirty="0" smtClean="0"/>
              <a:t> على الصنف والظروف البيئية وهي على العموم بحدود 90 – 120 يوم من الزراعة ويستمر جني الثمار لفترة شهرين على </a:t>
            </a:r>
            <a:r>
              <a:rPr lang="ar-SY" sz="1600" dirty="0" err="1" smtClean="0"/>
              <a:t>الاقل</a:t>
            </a:r>
            <a:r>
              <a:rPr lang="ar-SY" sz="1600" dirty="0" smtClean="0"/>
              <a:t> , ولا يوجد مؤشر واضح بحيث يعتمد عليه في تحديد الثمار الناضجة ولكن هناك مجموعة دلائل:</a:t>
            </a:r>
            <a:endParaRPr lang="en-US" sz="1600" dirty="0" smtClean="0"/>
          </a:p>
          <a:p>
            <a:r>
              <a:rPr lang="ar-SY" sz="1600" dirty="0" smtClean="0"/>
              <a:t>1- الثمار الناضجة تعطي صوتاً مكتوماً عند الطرق عليها براحة اليد على عكس الثمار غير الناضجة التي تعطي صوتاً زناناً.</a:t>
            </a:r>
            <a:endParaRPr lang="en-US" sz="1600" dirty="0" smtClean="0"/>
          </a:p>
          <a:p>
            <a:r>
              <a:rPr lang="ar-SY" sz="1600" dirty="0" smtClean="0"/>
              <a:t>2- تلون قشرة الثمار الناضجة الملامسة لسطح التربة باللون </a:t>
            </a:r>
            <a:r>
              <a:rPr lang="ar-SY" sz="1600" dirty="0" err="1" smtClean="0"/>
              <a:t>الاصفر</a:t>
            </a:r>
            <a:r>
              <a:rPr lang="ar-SY" sz="1600" dirty="0" smtClean="0"/>
              <a:t> الفاتح, في حين يكون اللون ابيض في حالة الثمار غير الناضجة.</a:t>
            </a:r>
            <a:endParaRPr lang="en-US" sz="1600" dirty="0" smtClean="0"/>
          </a:p>
          <a:p>
            <a:r>
              <a:rPr lang="ar-SY" sz="1600" dirty="0" smtClean="0"/>
              <a:t>3- قشرة الثمار الناضجة الملامسة لسطح التربة تكون متصلة ويصعب خدشها بواسطة </a:t>
            </a:r>
            <a:r>
              <a:rPr lang="ar-SY" sz="1600" dirty="0" err="1" smtClean="0"/>
              <a:t>الاظفر</a:t>
            </a:r>
            <a:r>
              <a:rPr lang="ar-SY" sz="1600" dirty="0" smtClean="0"/>
              <a:t>.</a:t>
            </a:r>
            <a:endParaRPr lang="en-US" sz="1600" dirty="0" smtClean="0"/>
          </a:p>
          <a:p>
            <a:r>
              <a:rPr lang="ar-SY" sz="1600" dirty="0" smtClean="0"/>
              <a:t>4- جفاف </a:t>
            </a:r>
            <a:r>
              <a:rPr lang="ar-SY" sz="1600" dirty="0" err="1" smtClean="0"/>
              <a:t>المحلاق</a:t>
            </a:r>
            <a:r>
              <a:rPr lang="ar-SY" sz="1600" dirty="0" smtClean="0"/>
              <a:t> المقابل لعنق الثمرة.</a:t>
            </a:r>
            <a:endParaRPr lang="en-US" sz="1600" dirty="0" smtClean="0"/>
          </a:p>
          <a:p>
            <a:r>
              <a:rPr lang="ar-SY" sz="1600" dirty="0" smtClean="0"/>
              <a:t>تجرى عملية الجني في الصباح الباكر </a:t>
            </a:r>
            <a:r>
              <a:rPr lang="ar-SY" sz="1600" dirty="0" err="1" smtClean="0"/>
              <a:t>او</a:t>
            </a:r>
            <a:r>
              <a:rPr lang="ar-SY" sz="1600" dirty="0" smtClean="0"/>
              <a:t> مساء تجنباً لأشعة الشمس وبمعدل مرة واحدة كل يومين </a:t>
            </a:r>
            <a:r>
              <a:rPr lang="ar-SY" sz="1600" dirty="0" err="1" smtClean="0"/>
              <a:t>او</a:t>
            </a:r>
            <a:r>
              <a:rPr lang="ar-SY" sz="1600" dirty="0" smtClean="0"/>
              <a:t> ثلاثة </a:t>
            </a:r>
            <a:r>
              <a:rPr lang="ar-SY" sz="1600" dirty="0" err="1" smtClean="0"/>
              <a:t>ايام</a:t>
            </a:r>
            <a:r>
              <a:rPr lang="ar-SY" sz="1600" dirty="0" smtClean="0"/>
              <a:t> ويبلغ معدل </a:t>
            </a:r>
            <a:r>
              <a:rPr lang="ar-SY" sz="1600" dirty="0" err="1" smtClean="0"/>
              <a:t>انتاج</a:t>
            </a:r>
            <a:r>
              <a:rPr lang="ar-SY" sz="1600" dirty="0" smtClean="0"/>
              <a:t> </a:t>
            </a:r>
            <a:r>
              <a:rPr lang="ar-SY" sz="1600" dirty="0" err="1" smtClean="0"/>
              <a:t>الدونم</a:t>
            </a:r>
            <a:r>
              <a:rPr lang="ar-SY" sz="1600" dirty="0" smtClean="0"/>
              <a:t> من الرقي بحدود 2 -3 طن.</a:t>
            </a:r>
            <a:endParaRPr lang="en-US" sz="1600" dirty="0" smtClean="0"/>
          </a:p>
          <a:p>
            <a:r>
              <a:rPr lang="en-US" sz="1600" dirty="0" smtClean="0"/>
              <a:t> </a:t>
            </a:r>
          </a:p>
          <a:p>
            <a:pPr lvl="0"/>
            <a:r>
              <a:rPr lang="ar-SY" sz="1600" b="1" dirty="0" smtClean="0"/>
              <a:t>البطيخ </a:t>
            </a:r>
            <a:r>
              <a:rPr lang="en-US" sz="1600" b="1" dirty="0" err="1" smtClean="0"/>
              <a:t>Cucumis</a:t>
            </a:r>
            <a:r>
              <a:rPr lang="en-US" sz="1600" b="1" dirty="0" smtClean="0"/>
              <a:t> </a:t>
            </a:r>
            <a:r>
              <a:rPr lang="en-US" sz="1600" b="1" dirty="0" err="1" smtClean="0"/>
              <a:t>melo</a:t>
            </a:r>
            <a:r>
              <a:rPr lang="en-US" sz="1600" b="1" dirty="0" smtClean="0"/>
              <a:t>           Muskmelon    </a:t>
            </a:r>
            <a:endParaRPr lang="en-US" sz="1600" dirty="0" smtClean="0"/>
          </a:p>
          <a:p>
            <a:r>
              <a:rPr lang="ar-SY" sz="1600" b="1" dirty="0" smtClean="0"/>
              <a:t>الموطن </a:t>
            </a:r>
            <a:r>
              <a:rPr lang="ar-SY" sz="1600" b="1" dirty="0" err="1" smtClean="0"/>
              <a:t>الاصلي</a:t>
            </a:r>
            <a:r>
              <a:rPr lang="ar-SY" sz="1600" b="1" dirty="0" smtClean="0"/>
              <a:t>:</a:t>
            </a:r>
            <a:r>
              <a:rPr lang="ar-SY" sz="1600" dirty="0" smtClean="0"/>
              <a:t> تعتبر مناطق </a:t>
            </a:r>
            <a:r>
              <a:rPr lang="ar-SY" sz="1600" dirty="0" err="1" smtClean="0"/>
              <a:t>اسيا</a:t>
            </a:r>
            <a:r>
              <a:rPr lang="ar-SY" sz="1600" dirty="0" smtClean="0"/>
              <a:t> الوسطى واسيا الصغرى هي الموطن </a:t>
            </a:r>
            <a:r>
              <a:rPr lang="ar-SY" sz="1600" dirty="0" err="1" smtClean="0"/>
              <a:t>الاصلي</a:t>
            </a:r>
            <a:r>
              <a:rPr lang="ar-SY" sz="1600" dirty="0" smtClean="0"/>
              <a:t> للبطيخ . كما وزرعه قدماء المصريون وشعوب شرق البحر </a:t>
            </a:r>
            <a:r>
              <a:rPr lang="ar-SY" sz="1600" dirty="0" err="1" smtClean="0"/>
              <a:t>الابيض</a:t>
            </a:r>
            <a:r>
              <a:rPr lang="ar-SY" sz="1600" dirty="0" smtClean="0"/>
              <a:t> المتوسط منذ قرون طويلة. وتحتوي الثمار على مواد سكرية تتراوح نسبتها 12 – 14 % وتتوقف هذه النسبة على الصنف والمناخ والتربة والتسميد ... الخ. كما تحتوي الثمار على 0,7% مواد بروتينية , 0,2% زيت 60 ملغم فيتامين </a:t>
            </a:r>
            <a:r>
              <a:rPr lang="en-US" sz="1600" dirty="0" smtClean="0"/>
              <a:t>B1</a:t>
            </a:r>
            <a:r>
              <a:rPr lang="ar-SY" sz="1600" dirty="0" smtClean="0"/>
              <a:t> </a:t>
            </a:r>
            <a:r>
              <a:rPr lang="ar-SY" sz="1600" dirty="0" err="1" smtClean="0"/>
              <a:t>اضافة</a:t>
            </a:r>
            <a:r>
              <a:rPr lang="ar-SY" sz="1600" dirty="0" smtClean="0"/>
              <a:t> </a:t>
            </a:r>
            <a:r>
              <a:rPr lang="ar-SY" sz="1600" dirty="0" err="1" smtClean="0"/>
              <a:t>الى</a:t>
            </a:r>
            <a:r>
              <a:rPr lang="ar-SY" sz="1600" dirty="0" smtClean="0"/>
              <a:t> فيتامين </a:t>
            </a:r>
            <a:r>
              <a:rPr lang="en-US" sz="1600" dirty="0" smtClean="0"/>
              <a:t>B2</a:t>
            </a:r>
            <a:r>
              <a:rPr lang="ar-SY" sz="1600" dirty="0" smtClean="0"/>
              <a:t> وعناصر معدنية هامة , ولثمار البطيخ بعض الاستعمالات الطبية فهي تستعمل كمواد ملينة </a:t>
            </a:r>
            <a:r>
              <a:rPr lang="ar-SY" sz="1600" dirty="0" err="1" smtClean="0"/>
              <a:t>اذا</a:t>
            </a:r>
            <a:r>
              <a:rPr lang="ar-SY" sz="1600" dirty="0" smtClean="0"/>
              <a:t> تم تناولها صباحاً قبل الطعام.</a:t>
            </a:r>
            <a:endParaRPr lang="en-US" sz="1600" dirty="0" smtClean="0"/>
          </a:p>
          <a:p>
            <a:r>
              <a:rPr lang="ar-SY" sz="1600" b="1" dirty="0" err="1" smtClean="0"/>
              <a:t>الاصناف</a:t>
            </a:r>
            <a:r>
              <a:rPr lang="ar-SY" sz="1600" b="1" dirty="0" smtClean="0"/>
              <a:t>:</a:t>
            </a:r>
            <a:r>
              <a:rPr lang="ar-SY" sz="1600" dirty="0" smtClean="0"/>
              <a:t> محافظ نفسه – </a:t>
            </a:r>
            <a:r>
              <a:rPr lang="ar-SY" sz="1600" dirty="0" err="1" smtClean="0"/>
              <a:t>الاسماعيلي</a:t>
            </a:r>
            <a:r>
              <a:rPr lang="ar-SY" sz="1600" dirty="0" smtClean="0"/>
              <a:t> – البطيخ </a:t>
            </a:r>
            <a:r>
              <a:rPr lang="ar-SY" sz="1600" dirty="0" err="1" smtClean="0"/>
              <a:t>الاصفر</a:t>
            </a:r>
            <a:r>
              <a:rPr lang="ar-SY" sz="1600" dirty="0" smtClean="0"/>
              <a:t> الشتوي – </a:t>
            </a:r>
            <a:r>
              <a:rPr lang="en-US" sz="1600" dirty="0" smtClean="0"/>
              <a:t>honey Dew </a:t>
            </a:r>
          </a:p>
          <a:p>
            <a:r>
              <a:rPr lang="ar-SY" sz="1600" b="1" dirty="0" smtClean="0"/>
              <a:t>الظروف الجوية</a:t>
            </a:r>
            <a:r>
              <a:rPr lang="ar-SY" sz="1600" dirty="0" smtClean="0"/>
              <a:t>: نباتات البطيخ من النباتات المحبة للحرارة حيث تنبت البذور في درجه حرارة 15 -17 </a:t>
            </a:r>
            <a:r>
              <a:rPr lang="ar-SY" sz="1600" dirty="0" err="1" smtClean="0"/>
              <a:t>م</a:t>
            </a:r>
            <a:r>
              <a:rPr lang="ar-SY" sz="1600" dirty="0" smtClean="0"/>
              <a:t> , وان انسب درجة حرارة للنمو </a:t>
            </a:r>
            <a:r>
              <a:rPr lang="ar-SY" sz="1600" dirty="0" err="1" smtClean="0"/>
              <a:t>والاثمار</a:t>
            </a:r>
            <a:r>
              <a:rPr lang="ar-SY" sz="1600" dirty="0" smtClean="0"/>
              <a:t> التي تتراوح بين 30 – 35م . تجود زراعة البطيخ في المواقع التي تمتاز بشدة أضاءتها ولا ينصح </a:t>
            </a:r>
            <a:r>
              <a:rPr lang="ar-SY" sz="1600" dirty="0" err="1" smtClean="0"/>
              <a:t>اطلاقاً</a:t>
            </a:r>
            <a:r>
              <a:rPr lang="ar-SY" sz="1600" dirty="0" smtClean="0"/>
              <a:t> بزراعته في المناطق المضللة لان ذلك يعمل على تقليل نسبة الثمار العاقدة وخفض الحاصل.</a:t>
            </a:r>
            <a:endParaRPr lang="en-US" sz="1600" dirty="0" smtClean="0"/>
          </a:p>
          <a:p>
            <a:r>
              <a:rPr lang="ar-SY" sz="1600" dirty="0" smtClean="0"/>
              <a:t>يزرع البطيخ في مختلف </a:t>
            </a:r>
            <a:r>
              <a:rPr lang="ar-SY" sz="1600" dirty="0" err="1" smtClean="0"/>
              <a:t>انواع</a:t>
            </a:r>
            <a:r>
              <a:rPr lang="ar-SY" sz="1600" dirty="0" smtClean="0"/>
              <a:t> الترب شرط </a:t>
            </a:r>
            <a:r>
              <a:rPr lang="ar-SY" sz="1600" dirty="0" err="1" smtClean="0"/>
              <a:t>ان</a:t>
            </a:r>
            <a:r>
              <a:rPr lang="ar-SY" sz="1600" dirty="0" smtClean="0"/>
              <a:t> تكون خصبة جيدة الصرف وغير موبوءة بالأمراض والحشرات وذات </a:t>
            </a:r>
            <a:r>
              <a:rPr lang="en-US" sz="1600" dirty="0" smtClean="0"/>
              <a:t>PH</a:t>
            </a:r>
            <a:r>
              <a:rPr lang="ar-SY" sz="1600" dirty="0" smtClean="0"/>
              <a:t> 6 – 6,7.</a:t>
            </a:r>
            <a:endParaRPr lang="en-US" sz="1600" dirty="0" smtClean="0"/>
          </a:p>
          <a:p>
            <a:r>
              <a:rPr lang="ar-SY" sz="1600" b="1" dirty="0" smtClean="0"/>
              <a:t>الري </a:t>
            </a:r>
            <a:r>
              <a:rPr lang="ar-SY" sz="1600" dirty="0" smtClean="0"/>
              <a:t>: تروى النباتات مرة واحدة كل 4 -5 </a:t>
            </a:r>
            <a:r>
              <a:rPr lang="ar-SY" sz="1600" dirty="0" err="1" smtClean="0"/>
              <a:t>ايام</a:t>
            </a:r>
            <a:r>
              <a:rPr lang="ar-SY" sz="1600" dirty="0" smtClean="0"/>
              <a:t> على </a:t>
            </a:r>
            <a:r>
              <a:rPr lang="ar-SY" sz="1600" dirty="0" err="1" smtClean="0"/>
              <a:t>الاقل</a:t>
            </a:r>
            <a:r>
              <a:rPr lang="ar-SY" sz="1600" dirty="0" smtClean="0"/>
              <a:t> </a:t>
            </a:r>
            <a:r>
              <a:rPr lang="ar-SY" sz="1600" dirty="0" err="1" smtClean="0"/>
              <a:t>اي</a:t>
            </a:r>
            <a:r>
              <a:rPr lang="ar-SY" sz="1600" dirty="0" smtClean="0"/>
              <a:t> يجب تأمين رطوبة مناسبة في التربة باستمرار والامتناع كلياً عن الري الثقيل </a:t>
            </a:r>
            <a:r>
              <a:rPr lang="ar-SY" sz="1600" dirty="0" err="1" smtClean="0"/>
              <a:t>او</a:t>
            </a:r>
            <a:r>
              <a:rPr lang="ar-SY" sz="1600" dirty="0" smtClean="0"/>
              <a:t> التعطيش لأنه يضعف النباتات ويقلل من </a:t>
            </a:r>
            <a:r>
              <a:rPr lang="ar-SY" sz="1600" dirty="0" err="1" smtClean="0"/>
              <a:t>انتاجيتها</a:t>
            </a:r>
            <a:r>
              <a:rPr lang="ar-SY" sz="1600" dirty="0" smtClean="0"/>
              <a:t>.</a:t>
            </a:r>
            <a:endParaRPr lang="en-US" sz="1600" dirty="0" smtClean="0"/>
          </a:p>
          <a:p>
            <a:pPr>
              <a:buNone/>
            </a:pP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r>
              <a:rPr lang="ar-SY" sz="2000" b="1" dirty="0" smtClean="0"/>
              <a:t>التسميد:</a:t>
            </a:r>
            <a:r>
              <a:rPr lang="ar-SY" sz="2000" dirty="0" smtClean="0"/>
              <a:t> ينصح بإضافة 100 كغم من كبريتات </a:t>
            </a:r>
            <a:r>
              <a:rPr lang="ar-SY" sz="2000" dirty="0" err="1" smtClean="0"/>
              <a:t>الامونيوم</a:t>
            </a:r>
            <a:r>
              <a:rPr lang="ar-SY" sz="2000" dirty="0" smtClean="0"/>
              <a:t>/ </a:t>
            </a:r>
            <a:r>
              <a:rPr lang="ar-SY" sz="2000" dirty="0" err="1" smtClean="0"/>
              <a:t>دونم</a:t>
            </a:r>
            <a:r>
              <a:rPr lang="ar-SY" sz="2000" dirty="0" smtClean="0"/>
              <a:t> و 50 كغم / </a:t>
            </a:r>
            <a:r>
              <a:rPr lang="ar-SY" sz="2000" dirty="0" err="1" smtClean="0"/>
              <a:t>دونم</a:t>
            </a:r>
            <a:r>
              <a:rPr lang="ar-SY" sz="2000" dirty="0" smtClean="0"/>
              <a:t> سوبر فوسفات الكالسيوم الثلاثي على دفعتين </a:t>
            </a:r>
            <a:r>
              <a:rPr lang="ar-SY" sz="2000" dirty="0" err="1" smtClean="0"/>
              <a:t>الاولى</a:t>
            </a:r>
            <a:r>
              <a:rPr lang="ar-SY" sz="2000" dirty="0" smtClean="0"/>
              <a:t> بعد 2 – 3 </a:t>
            </a:r>
            <a:r>
              <a:rPr lang="ar-SY" sz="2000" dirty="0" err="1" smtClean="0"/>
              <a:t>اسابيع</a:t>
            </a:r>
            <a:r>
              <a:rPr lang="ar-SY" sz="2000" dirty="0" smtClean="0"/>
              <a:t> من الزراعة والثانية </a:t>
            </a:r>
            <a:r>
              <a:rPr lang="ar-SY" sz="2000" dirty="0" err="1" smtClean="0"/>
              <a:t>اثناء</a:t>
            </a:r>
            <a:r>
              <a:rPr lang="ar-SY" sz="2000" dirty="0" smtClean="0"/>
              <a:t> </a:t>
            </a:r>
            <a:r>
              <a:rPr lang="ar-SY" sz="2000" dirty="0" err="1" smtClean="0"/>
              <a:t>الازهار</a:t>
            </a:r>
            <a:r>
              <a:rPr lang="ar-SY" sz="2000" dirty="0" smtClean="0"/>
              <a:t> وعقد الثمار , كما يوصى بإضافة </a:t>
            </a:r>
            <a:r>
              <a:rPr lang="ar-SY" sz="2000" dirty="0" err="1" smtClean="0"/>
              <a:t>الاسمدة</a:t>
            </a:r>
            <a:r>
              <a:rPr lang="ar-SY" sz="2000" dirty="0" smtClean="0"/>
              <a:t> الحيوانية حسب الحاجة.</a:t>
            </a:r>
            <a:endParaRPr lang="en-US" sz="2000" dirty="0" smtClean="0"/>
          </a:p>
          <a:p>
            <a:r>
              <a:rPr lang="ar-SY" sz="2000" b="1" dirty="0" smtClean="0"/>
              <a:t>طريقة الزراعة والتكاثر</a:t>
            </a:r>
            <a:r>
              <a:rPr lang="ar-SY" sz="2000" dirty="0" smtClean="0"/>
              <a:t>: يتكاثر البطيخ جنسياً بواسطة البذور التي تزرع مباشرة في الحقل المستديم على مساطب بعرض 1,5 </a:t>
            </a:r>
            <a:r>
              <a:rPr lang="ar-SY" sz="2000" dirty="0" err="1" smtClean="0"/>
              <a:t>م</a:t>
            </a:r>
            <a:r>
              <a:rPr lang="ar-SY" sz="2000" dirty="0" smtClean="0"/>
              <a:t> والمسافة بين نبات </a:t>
            </a:r>
            <a:r>
              <a:rPr lang="ar-SY" sz="2000" dirty="0" err="1" smtClean="0"/>
              <a:t>واخر</a:t>
            </a:r>
            <a:r>
              <a:rPr lang="ar-SY" sz="2000" dirty="0" smtClean="0"/>
              <a:t> هي 50 – 60 سم وتتم الزراعة على جهة واحدة من المسطبة ويحتاج </a:t>
            </a:r>
            <a:r>
              <a:rPr lang="ar-SY" sz="2000" dirty="0" err="1" smtClean="0"/>
              <a:t>الدونم</a:t>
            </a:r>
            <a:r>
              <a:rPr lang="ar-SY" sz="2000" dirty="0" smtClean="0"/>
              <a:t> الواحد 500 – 600 غم من البذور.</a:t>
            </a:r>
            <a:endParaRPr lang="en-US" sz="2000" dirty="0" smtClean="0"/>
          </a:p>
          <a:p>
            <a:r>
              <a:rPr lang="ar-SY" sz="2000" b="1" dirty="0" smtClean="0"/>
              <a:t>موعد الزراعة</a:t>
            </a:r>
            <a:r>
              <a:rPr lang="ar-SY" sz="2000" dirty="0" smtClean="0"/>
              <a:t>: تتباين مواعيد زراعة البطيخ تبعاً لطريقة الزراعة المستعملة ففي المناطق الوسطى من القطر تتم الزراعة في بداية شهر </a:t>
            </a:r>
            <a:r>
              <a:rPr lang="ar-SY" sz="2000" dirty="0" err="1" smtClean="0"/>
              <a:t>اذار</a:t>
            </a:r>
            <a:r>
              <a:rPr lang="ar-SY" sz="2000" dirty="0" smtClean="0"/>
              <a:t> </a:t>
            </a:r>
            <a:r>
              <a:rPr lang="ar-SY" sz="2000" dirty="0" err="1" smtClean="0"/>
              <a:t>او</a:t>
            </a:r>
            <a:r>
              <a:rPr lang="ar-SY" sz="2000" dirty="0" smtClean="0"/>
              <a:t> بعد التأكد من زوال خطر </a:t>
            </a:r>
            <a:r>
              <a:rPr lang="ar-SY" sz="2000" dirty="0" err="1" smtClean="0"/>
              <a:t>الانجماد</a:t>
            </a:r>
            <a:r>
              <a:rPr lang="ar-SY" sz="2000" dirty="0" smtClean="0"/>
              <a:t> الذي قد يحصل, </a:t>
            </a:r>
            <a:r>
              <a:rPr lang="ar-SY" sz="2000" dirty="0" err="1" smtClean="0"/>
              <a:t>اما</a:t>
            </a:r>
            <a:r>
              <a:rPr lang="ar-SY" sz="2000" dirty="0" smtClean="0"/>
              <a:t> بالنسبة </a:t>
            </a:r>
            <a:r>
              <a:rPr lang="ar-SY" sz="2000" dirty="0" err="1" smtClean="0"/>
              <a:t>الى</a:t>
            </a:r>
            <a:r>
              <a:rPr lang="ar-SY" sz="2000" dirty="0" smtClean="0"/>
              <a:t> زراعة الشواطئ فتتم خلال شهري حزيران وتموز في حين </a:t>
            </a:r>
            <a:r>
              <a:rPr lang="ar-SY" sz="2000" dirty="0" err="1" smtClean="0"/>
              <a:t>ان</a:t>
            </a:r>
            <a:r>
              <a:rPr lang="ar-SY" sz="2000" dirty="0" smtClean="0"/>
              <a:t> الزراعة </a:t>
            </a:r>
            <a:r>
              <a:rPr lang="ar-SY" sz="2000" dirty="0" err="1" smtClean="0"/>
              <a:t>الديمية</a:t>
            </a:r>
            <a:r>
              <a:rPr lang="ar-SY" sz="2000" dirty="0" smtClean="0"/>
              <a:t> في بعض مناطق محافظة الموصل تتم خلال شهري نيسان </a:t>
            </a:r>
            <a:r>
              <a:rPr lang="ar-SY" sz="2000" dirty="0" err="1" smtClean="0"/>
              <a:t>ومايس</a:t>
            </a:r>
            <a:r>
              <a:rPr lang="ar-SY" sz="2000" dirty="0" smtClean="0"/>
              <a:t>.</a:t>
            </a:r>
            <a:endParaRPr lang="en-US" sz="2000" dirty="0" smtClean="0"/>
          </a:p>
          <a:p>
            <a:r>
              <a:rPr lang="ar-SY" sz="2000" b="1" dirty="0" smtClean="0"/>
              <a:t>النضج والحصاد:</a:t>
            </a:r>
            <a:r>
              <a:rPr lang="ar-SY" sz="2000" dirty="0" smtClean="0"/>
              <a:t> تتراوح المدة التي تستغرقها ثمار البطيخ للنضج ما بين 3 – 4 </a:t>
            </a:r>
            <a:r>
              <a:rPr lang="ar-SY" sz="2000" dirty="0" err="1" smtClean="0"/>
              <a:t>اشهر</a:t>
            </a:r>
            <a:r>
              <a:rPr lang="ar-SY" sz="2000" dirty="0" smtClean="0"/>
              <a:t> ,  تمر ثمار البطيخ خلال مرحلة النضج بتغيرات </a:t>
            </a:r>
            <a:r>
              <a:rPr lang="ar-SY" sz="2000" dirty="0" err="1" smtClean="0"/>
              <a:t>كيمياوية</a:t>
            </a:r>
            <a:r>
              <a:rPr lang="ar-SY" sz="2000" dirty="0" smtClean="0"/>
              <a:t> يأتي في مقدمتها زيادة ملحوظة في نسبة المواد السكرية كلما تقدمت الثمار بالعمر , كذلك يلاحظ تحول في لون القشرة من </a:t>
            </a:r>
            <a:r>
              <a:rPr lang="ar-SY" sz="2000" dirty="0" err="1" smtClean="0"/>
              <a:t>الاخضر</a:t>
            </a:r>
            <a:r>
              <a:rPr lang="ar-SY" sz="2000" dirty="0" smtClean="0"/>
              <a:t> </a:t>
            </a:r>
            <a:r>
              <a:rPr lang="ar-SY" sz="2000" dirty="0" err="1" smtClean="0"/>
              <a:t>الى</a:t>
            </a:r>
            <a:r>
              <a:rPr lang="ar-SY" sz="2000" dirty="0" smtClean="0"/>
              <a:t> </a:t>
            </a:r>
            <a:r>
              <a:rPr lang="ar-SY" sz="2000" dirty="0" err="1" smtClean="0"/>
              <a:t>الاصفر</a:t>
            </a:r>
            <a:r>
              <a:rPr lang="ar-SY" sz="2000" dirty="0" smtClean="0"/>
              <a:t> وزيادة ليونة لب الثمار . ويفضل </a:t>
            </a:r>
            <a:r>
              <a:rPr lang="ar-SY" sz="2000" dirty="0" err="1" smtClean="0"/>
              <a:t>ان</a:t>
            </a:r>
            <a:r>
              <a:rPr lang="ar-SY" sz="2000" dirty="0" smtClean="0"/>
              <a:t> تتم عملية الجني خلال الصباح الباكر وقبل اشتداد الحر . </a:t>
            </a:r>
            <a:r>
              <a:rPr lang="ar-SY" sz="2000" dirty="0" err="1" smtClean="0"/>
              <a:t>ان</a:t>
            </a:r>
            <a:r>
              <a:rPr lang="ar-SY" sz="2000" dirty="0" smtClean="0"/>
              <a:t> معدل </a:t>
            </a:r>
            <a:r>
              <a:rPr lang="ar-SY" sz="2000" dirty="0" err="1" smtClean="0"/>
              <a:t>انتاج</a:t>
            </a:r>
            <a:r>
              <a:rPr lang="ar-SY" sz="2000" dirty="0" smtClean="0"/>
              <a:t> </a:t>
            </a:r>
            <a:r>
              <a:rPr lang="ar-SY" sz="2000" dirty="0" err="1" smtClean="0"/>
              <a:t>الدونم</a:t>
            </a:r>
            <a:r>
              <a:rPr lang="ar-SY" sz="2000" dirty="0" smtClean="0"/>
              <a:t> الواحد في ظروف القطر هو بحدود 2 – 3 طن.</a:t>
            </a:r>
            <a:endParaRPr lang="en-US" sz="2000" dirty="0" smtClean="0"/>
          </a:p>
          <a:p>
            <a:r>
              <a:rPr lang="ar-SY" sz="1400" dirty="0" smtClean="0"/>
              <a:t> </a:t>
            </a:r>
            <a:endParaRPr lang="en-US" sz="1400" dirty="0" smtClean="0"/>
          </a:p>
          <a:p>
            <a:pPr>
              <a:buNone/>
            </a:pP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1432560" y="359898"/>
            <a:ext cx="7406640" cy="7031502"/>
          </a:xfrm>
        </p:spPr>
        <p:txBody>
          <a:bodyPr>
            <a:normAutofit fontScale="90000"/>
          </a:bodyPr>
          <a:lstStyle/>
          <a:p>
            <a:pPr lvl="0" algn="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ar-EG" sz="3100" b="1" dirty="0" smtClean="0"/>
              <a:t>منطقة </a:t>
            </a:r>
            <a:r>
              <a:rPr lang="ar-EG" sz="3100" b="1" dirty="0"/>
              <a:t>حوض البحر </a:t>
            </a:r>
            <a:r>
              <a:rPr lang="ar-EG" sz="3100" b="1" dirty="0" err="1"/>
              <a:t>الابيض</a:t>
            </a:r>
            <a:r>
              <a:rPr lang="ar-EG" sz="3100" b="1" dirty="0"/>
              <a:t> المتوسط:</a:t>
            </a:r>
            <a:r>
              <a:rPr lang="ar-EG" sz="3100" dirty="0"/>
              <a:t> لقد نشأت في هذه المنطقة نباتات البصل والبقدونس والجزر </a:t>
            </a:r>
            <a:r>
              <a:rPr lang="ar-EG" sz="3100" dirty="0" err="1"/>
              <a:t>والخس</a:t>
            </a:r>
            <a:r>
              <a:rPr lang="ar-EG" sz="3100" dirty="0"/>
              <a:t> والخرشوف </a:t>
            </a:r>
            <a:r>
              <a:rPr lang="ar-EG" sz="3100" dirty="0" err="1"/>
              <a:t>والبقله</a:t>
            </a:r>
            <a:r>
              <a:rPr lang="ar-EG" sz="3100" dirty="0"/>
              <a:t> </a:t>
            </a:r>
            <a:r>
              <a:rPr lang="ar-EG" sz="3100" dirty="0" err="1"/>
              <a:t>والكراث</a:t>
            </a:r>
            <a:r>
              <a:rPr lang="ar-EG" sz="3100" dirty="0"/>
              <a:t> والكرفس.</a:t>
            </a:r>
            <a:r>
              <a:rPr lang="en-US" sz="3100" dirty="0"/>
              <a:t/>
            </a:r>
            <a:br>
              <a:rPr lang="en-US" sz="3100" dirty="0"/>
            </a:br>
            <a:r>
              <a:rPr lang="ar-EG" sz="3100" b="1" dirty="0"/>
              <a:t>منطقة الحبشة:</a:t>
            </a:r>
            <a:r>
              <a:rPr lang="ar-EG" sz="3100" dirty="0"/>
              <a:t> وتشمل الحبشة والمناطق الجبلية في </a:t>
            </a:r>
            <a:r>
              <a:rPr lang="ar-EG" sz="3100" dirty="0" err="1"/>
              <a:t>ارتيريا</a:t>
            </a:r>
            <a:r>
              <a:rPr lang="ar-EG" sz="3100" dirty="0"/>
              <a:t> وهذه المناطق هي الموطن </a:t>
            </a:r>
            <a:r>
              <a:rPr lang="ar-EG" sz="3100" dirty="0" err="1"/>
              <a:t>الاصلي</a:t>
            </a:r>
            <a:r>
              <a:rPr lang="ar-EG" sz="3100" dirty="0"/>
              <a:t> </a:t>
            </a:r>
            <a:r>
              <a:rPr lang="ar-EG" sz="3100" dirty="0" err="1"/>
              <a:t>للباميا</a:t>
            </a:r>
            <a:r>
              <a:rPr lang="ar-EG" sz="3100" dirty="0"/>
              <a:t> والبصل.</a:t>
            </a:r>
            <a:r>
              <a:rPr lang="en-US" sz="3100" dirty="0"/>
              <a:t/>
            </a:r>
            <a:br>
              <a:rPr lang="en-US" sz="3100" dirty="0"/>
            </a:br>
            <a:r>
              <a:rPr lang="ar-EG" sz="3100" b="1" dirty="0"/>
              <a:t>منطقة جنوب المكسيك </a:t>
            </a:r>
            <a:r>
              <a:rPr lang="ar-EG" sz="3100" b="1" dirty="0" err="1"/>
              <a:t>وامريكا</a:t>
            </a:r>
            <a:r>
              <a:rPr lang="ar-EG" sz="3100" b="1" dirty="0"/>
              <a:t> الوسطى: </a:t>
            </a:r>
            <a:r>
              <a:rPr lang="ar-EG" sz="3100" dirty="0"/>
              <a:t>وهذه هي المناطق التي نشأت فيها نباتات </a:t>
            </a:r>
            <a:r>
              <a:rPr lang="ar-EG" sz="3100" dirty="0" err="1"/>
              <a:t>البطاطا</a:t>
            </a:r>
            <a:r>
              <a:rPr lang="ar-EG" sz="3100" dirty="0"/>
              <a:t> والفاصوليا والفلفل.</a:t>
            </a:r>
            <a:r>
              <a:rPr lang="en-US" sz="3100" dirty="0"/>
              <a:t/>
            </a:r>
            <a:br>
              <a:rPr lang="en-US" sz="3100" dirty="0"/>
            </a:br>
            <a:r>
              <a:rPr lang="ar-EG" sz="3100" b="1" dirty="0"/>
              <a:t>منطقة </a:t>
            </a:r>
            <a:r>
              <a:rPr lang="ar-EG" sz="3100" b="1" dirty="0" err="1"/>
              <a:t>امريكا</a:t>
            </a:r>
            <a:r>
              <a:rPr lang="ar-EG" sz="3100" b="1" dirty="0"/>
              <a:t> الجنوبية: </a:t>
            </a:r>
            <a:r>
              <a:rPr lang="ar-EG" sz="3100" dirty="0"/>
              <a:t>وتشمل مناطق </a:t>
            </a:r>
            <a:r>
              <a:rPr lang="ar-EG" sz="3100" dirty="0" err="1"/>
              <a:t>البرغواي</a:t>
            </a:r>
            <a:r>
              <a:rPr lang="ar-EG" sz="3100" dirty="0"/>
              <a:t> وشيلي ولقد نشأت فيها نباتات </a:t>
            </a:r>
            <a:r>
              <a:rPr lang="ar-EG" sz="3100" dirty="0" err="1"/>
              <a:t>الطماطة</a:t>
            </a:r>
            <a:r>
              <a:rPr lang="ar-EG" sz="3100" dirty="0"/>
              <a:t> </a:t>
            </a:r>
            <a:r>
              <a:rPr lang="ar-EG" sz="3100" dirty="0" err="1"/>
              <a:t>والبطاطا</a:t>
            </a:r>
            <a:r>
              <a:rPr lang="ar-EG" sz="3100" dirty="0"/>
              <a:t> </a:t>
            </a:r>
            <a:r>
              <a:rPr lang="ar-EG" sz="3100" dirty="0" err="1"/>
              <a:t>والفاصولياء</a:t>
            </a:r>
            <a:r>
              <a:rPr lang="ar-EG" sz="3100" dirty="0"/>
              <a:t> والفلفل.</a:t>
            </a:r>
            <a:r>
              <a:rPr lang="en-US" sz="3100" dirty="0"/>
              <a:t/>
            </a:r>
            <a:br>
              <a:rPr lang="en-US" sz="3100" dirty="0"/>
            </a:br>
            <a:r>
              <a:rPr lang="ar-EG" sz="3100" dirty="0"/>
              <a:t>ولقد استغل </a:t>
            </a:r>
            <a:r>
              <a:rPr lang="ar-EG" sz="3100" dirty="0" err="1"/>
              <a:t>الانسان</a:t>
            </a:r>
            <a:r>
              <a:rPr lang="ar-EG" sz="3100" dirty="0"/>
              <a:t> النباتات لصالحه وحسن صفاتها ونقل كثير منها من مواطنها الأصلية </a:t>
            </a:r>
            <a:r>
              <a:rPr lang="ar-EG" sz="3100" dirty="0" err="1"/>
              <a:t>الى</a:t>
            </a:r>
            <a:r>
              <a:rPr lang="ar-EG" sz="3100" dirty="0"/>
              <a:t> </a:t>
            </a:r>
            <a:r>
              <a:rPr lang="ar-EG" sz="3100" dirty="0" err="1"/>
              <a:t>اماكن</a:t>
            </a:r>
            <a:r>
              <a:rPr lang="ar-EG" sz="3100" dirty="0"/>
              <a:t> </a:t>
            </a:r>
            <a:r>
              <a:rPr lang="ar-EG" sz="3100" dirty="0" err="1"/>
              <a:t>اخرى</a:t>
            </a:r>
            <a:r>
              <a:rPr lang="ar-EG" sz="3100" dirty="0"/>
              <a:t> لم تكن تزرع </a:t>
            </a:r>
            <a:r>
              <a:rPr lang="ar-EG" sz="3100" dirty="0" err="1"/>
              <a:t>بها</a:t>
            </a:r>
            <a:r>
              <a:rPr lang="ar-EG" sz="3100" dirty="0"/>
              <a:t> وما يزال </a:t>
            </a:r>
            <a:r>
              <a:rPr lang="ar-EG" sz="3100" dirty="0" err="1"/>
              <a:t>الانسان</a:t>
            </a:r>
            <a:r>
              <a:rPr lang="ar-EG" sz="3100" dirty="0"/>
              <a:t> يحسن من صفاتها لغرض زيادة محصولها وتحسين الصفات التي تستهلك من اجلها وكذلك مقاومتها للأمراض وتحملها لدرجات الحرارة المرتفعة والمنخفضة وغير ذلك من الصفات.</a:t>
            </a:r>
            <a:r>
              <a:rPr lang="en-US" dirty="0"/>
              <a:t/>
            </a:r>
            <a:br>
              <a:rPr lang="en-US" dirty="0"/>
            </a:br>
            <a:endParaRPr lang="ar-S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77500" lnSpcReduction="20000"/>
          </a:bodyPr>
          <a:lstStyle/>
          <a:p>
            <a:pPr lvl="0"/>
            <a:r>
              <a:rPr lang="ar-SY" sz="2000" b="1" dirty="0" smtClean="0"/>
              <a:t>المحاضرة الثانية عشر (العائلة الصليبية):</a:t>
            </a:r>
            <a:endParaRPr lang="en-US" sz="2000" dirty="0" smtClean="0"/>
          </a:p>
          <a:p>
            <a:r>
              <a:rPr lang="ar-SY" sz="2000" b="1" dirty="0" smtClean="0"/>
              <a:t>-العائلة الصليبية </a:t>
            </a:r>
            <a:r>
              <a:rPr lang="en-US" sz="2000" b="1" dirty="0" err="1" smtClean="0"/>
              <a:t>Cruciferae</a:t>
            </a:r>
            <a:r>
              <a:rPr lang="ar-SY" sz="2000" b="1" dirty="0" smtClean="0"/>
              <a:t>:</a:t>
            </a:r>
            <a:endParaRPr lang="en-US" sz="2000" dirty="0" smtClean="0"/>
          </a:p>
          <a:p>
            <a:r>
              <a:rPr lang="ar-SY" sz="2000" b="1" dirty="0" err="1" smtClean="0"/>
              <a:t>اللهانة</a:t>
            </a:r>
            <a:r>
              <a:rPr lang="ar-SY" sz="2000" b="1" dirty="0" smtClean="0"/>
              <a:t> </a:t>
            </a:r>
            <a:r>
              <a:rPr lang="en-US" sz="2000" i="1" dirty="0" err="1" smtClean="0"/>
              <a:t>Brassica</a:t>
            </a:r>
            <a:r>
              <a:rPr lang="en-US" sz="2000" i="1" dirty="0" smtClean="0"/>
              <a:t> </a:t>
            </a:r>
            <a:r>
              <a:rPr lang="en-US" sz="2000" i="1" dirty="0" err="1" smtClean="0"/>
              <a:t>oleracea</a:t>
            </a:r>
            <a:r>
              <a:rPr lang="en-US" sz="2000" i="1" dirty="0" smtClean="0"/>
              <a:t> </a:t>
            </a:r>
            <a:r>
              <a:rPr lang="en-US" sz="2000" b="1" dirty="0" smtClean="0"/>
              <a:t>Var. </a:t>
            </a:r>
            <a:r>
              <a:rPr lang="en-US" sz="2000" i="1" dirty="0" err="1" smtClean="0"/>
              <a:t>Capitata</a:t>
            </a:r>
            <a:r>
              <a:rPr lang="en-US" sz="2000" i="1" dirty="0" smtClean="0"/>
              <a:t> </a:t>
            </a:r>
            <a:r>
              <a:rPr lang="en-US" sz="2000" dirty="0" smtClean="0"/>
              <a:t>L</a:t>
            </a:r>
            <a:r>
              <a:rPr lang="en-US" sz="2000" i="1" dirty="0" smtClean="0"/>
              <a:t>. </a:t>
            </a:r>
            <a:r>
              <a:rPr lang="en-US" sz="2000" b="1" dirty="0" smtClean="0"/>
              <a:t>               Cabbage</a:t>
            </a:r>
            <a:endParaRPr lang="en-US" sz="2000" dirty="0" smtClean="0"/>
          </a:p>
          <a:p>
            <a:r>
              <a:rPr lang="ar-SY" sz="2000" dirty="0" smtClean="0"/>
              <a:t>تعتبر </a:t>
            </a:r>
            <a:r>
              <a:rPr lang="ar-SY" sz="2000" dirty="0" err="1" smtClean="0"/>
              <a:t>اللهانة</a:t>
            </a:r>
            <a:r>
              <a:rPr lang="ar-SY" sz="2000" dirty="0" smtClean="0"/>
              <a:t> من الخضراوات الشتوية الرئيسية في العراق ويؤكل الرأس الذي يحتوي على عدد من </a:t>
            </a:r>
            <a:r>
              <a:rPr lang="ar-SY" sz="2000" dirty="0" err="1" smtClean="0"/>
              <a:t>الاوراق</a:t>
            </a:r>
            <a:r>
              <a:rPr lang="ar-SY" sz="2000" dirty="0" smtClean="0"/>
              <a:t> الملفوفة وتستعمل </a:t>
            </a:r>
            <a:r>
              <a:rPr lang="ar-SY" sz="2000" dirty="0" err="1" smtClean="0"/>
              <a:t>الاوراق</a:t>
            </a:r>
            <a:r>
              <a:rPr lang="ar-SY" sz="2000" dirty="0" smtClean="0"/>
              <a:t> في عمل </a:t>
            </a:r>
            <a:r>
              <a:rPr lang="ar-SY" sz="2000" dirty="0" err="1" smtClean="0"/>
              <a:t>المخللات</a:t>
            </a:r>
            <a:r>
              <a:rPr lang="ar-SY" sz="2000" dirty="0" smtClean="0"/>
              <a:t> والطبخ وقد تؤكل طازجة ويحتوي كل 100 غم من </a:t>
            </a:r>
            <a:r>
              <a:rPr lang="ar-SY" sz="2000" dirty="0" err="1" smtClean="0"/>
              <a:t>الاوراق</a:t>
            </a:r>
            <a:r>
              <a:rPr lang="ar-SY" sz="2000" dirty="0" smtClean="0"/>
              <a:t> على 94% ماء , 14 </a:t>
            </a:r>
            <a:r>
              <a:rPr lang="ar-SY" sz="2000" dirty="0" err="1" smtClean="0"/>
              <a:t>سعرة</a:t>
            </a:r>
            <a:r>
              <a:rPr lang="ar-SY" sz="2000" dirty="0" smtClean="0"/>
              <a:t> حرارية , 1 غرام بروتين </a:t>
            </a:r>
            <a:r>
              <a:rPr lang="ar-SY" sz="2000" dirty="0" err="1" smtClean="0"/>
              <a:t>و</a:t>
            </a:r>
            <a:r>
              <a:rPr lang="ar-SY" sz="2000" dirty="0" smtClean="0"/>
              <a:t> 2 غم مواد </a:t>
            </a:r>
            <a:r>
              <a:rPr lang="ar-SY" sz="2000" dirty="0" err="1" smtClean="0"/>
              <a:t>كربوهيدراتية</a:t>
            </a:r>
            <a:r>
              <a:rPr lang="ar-SY" sz="2000" dirty="0" smtClean="0"/>
              <a:t>. كما تحتوي </a:t>
            </a:r>
            <a:r>
              <a:rPr lang="ar-SY" sz="2000" dirty="0" err="1" smtClean="0"/>
              <a:t>الاوراق</a:t>
            </a:r>
            <a:r>
              <a:rPr lang="ar-SY" sz="2000" dirty="0" smtClean="0"/>
              <a:t> على مواد كبريتية متطايرة.</a:t>
            </a:r>
            <a:endParaRPr lang="en-US" sz="2000" dirty="0" smtClean="0"/>
          </a:p>
          <a:p>
            <a:r>
              <a:rPr lang="ar-SY" sz="2000" b="1" dirty="0" smtClean="0"/>
              <a:t>الموطن </a:t>
            </a:r>
            <a:r>
              <a:rPr lang="ar-SY" sz="2000" b="1" dirty="0" err="1" smtClean="0"/>
              <a:t>الاصلي</a:t>
            </a:r>
            <a:r>
              <a:rPr lang="ar-SY" sz="2000" dirty="0" smtClean="0"/>
              <a:t> :لقد وجدت </a:t>
            </a:r>
            <a:r>
              <a:rPr lang="ar-SY" sz="2000" dirty="0" err="1" smtClean="0"/>
              <a:t>اللهانة</a:t>
            </a:r>
            <a:r>
              <a:rPr lang="ar-SY" sz="2000" dirty="0" smtClean="0"/>
              <a:t> تنمو برياً في سواحل انكلترا </a:t>
            </a:r>
            <a:r>
              <a:rPr lang="ar-SY" sz="2000" dirty="0" err="1" smtClean="0"/>
              <a:t>والدنمارك</a:t>
            </a:r>
            <a:r>
              <a:rPr lang="ar-SY" sz="2000" dirty="0" smtClean="0"/>
              <a:t> وشمال غرب فرنسا ومناطق من شواطئ البحر </a:t>
            </a:r>
            <a:r>
              <a:rPr lang="ar-SY" sz="2000" dirty="0" err="1" smtClean="0"/>
              <a:t>الابيض</a:t>
            </a:r>
            <a:r>
              <a:rPr lang="ar-SY" sz="2000" dirty="0" smtClean="0"/>
              <a:t> المتوسط ولقد كانت </a:t>
            </a:r>
            <a:r>
              <a:rPr lang="ar-SY" sz="2000" dirty="0" err="1" smtClean="0"/>
              <a:t>اللهانة</a:t>
            </a:r>
            <a:r>
              <a:rPr lang="ar-SY" sz="2000" dirty="0" smtClean="0"/>
              <a:t> معروفة قديماً في العراق وسوريا.</a:t>
            </a:r>
            <a:endParaRPr lang="en-US" sz="2000" dirty="0" smtClean="0"/>
          </a:p>
          <a:p>
            <a:r>
              <a:rPr lang="ar-SY" sz="2000" dirty="0" smtClean="0"/>
              <a:t> </a:t>
            </a:r>
            <a:endParaRPr lang="en-US" sz="2000" dirty="0" smtClean="0"/>
          </a:p>
          <a:p>
            <a:pPr lvl="0"/>
            <a:r>
              <a:rPr lang="ar-SY" sz="2000" b="1" dirty="0" smtClean="0"/>
              <a:t>التقسيم النباتي:</a:t>
            </a:r>
            <a:r>
              <a:rPr lang="ar-SY" sz="2000" dirty="0" smtClean="0"/>
              <a:t> يمكن التقسيم </a:t>
            </a:r>
            <a:r>
              <a:rPr lang="ar-SY" sz="2000" dirty="0" err="1" smtClean="0"/>
              <a:t>اللهانة</a:t>
            </a:r>
            <a:r>
              <a:rPr lang="ar-SY" sz="2000" dirty="0" smtClean="0"/>
              <a:t> التي تنتج رؤوس بالطريقة التالية:</a:t>
            </a:r>
            <a:endParaRPr lang="en-US" sz="2000" dirty="0" smtClean="0"/>
          </a:p>
          <a:p>
            <a:pPr lvl="0"/>
            <a:r>
              <a:rPr lang="ar-SY" sz="2000" dirty="0" err="1" smtClean="0"/>
              <a:t>اللهانة</a:t>
            </a:r>
            <a:r>
              <a:rPr lang="ar-SY" sz="2000" dirty="0" smtClean="0"/>
              <a:t> الحمراء </a:t>
            </a:r>
            <a:r>
              <a:rPr lang="en-US" sz="2000" dirty="0" smtClean="0"/>
              <a:t>Red Cabbage</a:t>
            </a:r>
          </a:p>
          <a:p>
            <a:pPr lvl="0"/>
            <a:r>
              <a:rPr lang="ar-SY" sz="2000" dirty="0" err="1" smtClean="0"/>
              <a:t>اللهانة</a:t>
            </a:r>
            <a:r>
              <a:rPr lang="ar-SY" sz="2000" dirty="0" smtClean="0"/>
              <a:t> البيضاء </a:t>
            </a:r>
            <a:r>
              <a:rPr lang="en-US" sz="2000" dirty="0" smtClean="0"/>
              <a:t>White Cabbage</a:t>
            </a:r>
          </a:p>
          <a:p>
            <a:pPr lvl="0"/>
            <a:r>
              <a:rPr lang="ar-SY" sz="2000" dirty="0" err="1" smtClean="0"/>
              <a:t>اللهانة</a:t>
            </a:r>
            <a:r>
              <a:rPr lang="ar-SY" sz="2000" dirty="0" smtClean="0"/>
              <a:t> المجعدة </a:t>
            </a:r>
            <a:r>
              <a:rPr lang="ar-SY" sz="2000" dirty="0" err="1" smtClean="0"/>
              <a:t>الاوراق</a:t>
            </a:r>
            <a:r>
              <a:rPr lang="ar-SY" sz="2000" dirty="0" smtClean="0"/>
              <a:t> </a:t>
            </a:r>
            <a:r>
              <a:rPr lang="en-US" sz="2000" dirty="0" smtClean="0"/>
              <a:t>Savoy Cabbage</a:t>
            </a:r>
          </a:p>
          <a:p>
            <a:r>
              <a:rPr lang="ar-SY" sz="2000" dirty="0" smtClean="0"/>
              <a:t>والنوعان </a:t>
            </a:r>
            <a:r>
              <a:rPr lang="ar-SY" sz="2000" dirty="0" err="1" smtClean="0"/>
              <a:t>الاول</a:t>
            </a:r>
            <a:r>
              <a:rPr lang="ar-SY" sz="2000" dirty="0" smtClean="0"/>
              <a:t> والثاني هما </a:t>
            </a:r>
            <a:r>
              <a:rPr lang="ar-SY" sz="2000" dirty="0" err="1" smtClean="0"/>
              <a:t>اكثر</a:t>
            </a:r>
            <a:r>
              <a:rPr lang="ar-SY" sz="2000" dirty="0" smtClean="0"/>
              <a:t> </a:t>
            </a:r>
            <a:r>
              <a:rPr lang="ar-SY" sz="2000" dirty="0" err="1" smtClean="0"/>
              <a:t>الانواع</a:t>
            </a:r>
            <a:r>
              <a:rPr lang="ar-SY" sz="2000" dirty="0" smtClean="0"/>
              <a:t> انتشاراً في العالم وان نبات </a:t>
            </a:r>
            <a:r>
              <a:rPr lang="ar-SY" sz="2000" dirty="0" err="1" smtClean="0"/>
              <a:t>اللهانة</a:t>
            </a:r>
            <a:r>
              <a:rPr lang="ar-SY" sz="2000" dirty="0" smtClean="0"/>
              <a:t> هو نبات عشبي ذو حولين.</a:t>
            </a:r>
            <a:endParaRPr lang="en-US" sz="2000" dirty="0" smtClean="0"/>
          </a:p>
          <a:p>
            <a:pPr lvl="0"/>
            <a:r>
              <a:rPr lang="ar-SY" sz="2000" b="1" dirty="0" smtClean="0"/>
              <a:t>يمكن تقسيم </a:t>
            </a:r>
            <a:r>
              <a:rPr lang="ar-SY" sz="2000" b="1" dirty="0" err="1" smtClean="0"/>
              <a:t>اصناف</a:t>
            </a:r>
            <a:r>
              <a:rPr lang="ar-SY" sz="2000" b="1" dirty="0" smtClean="0"/>
              <a:t> </a:t>
            </a:r>
            <a:r>
              <a:rPr lang="ar-SY" sz="2000" b="1" dirty="0" err="1" smtClean="0"/>
              <a:t>اللهانه</a:t>
            </a:r>
            <a:r>
              <a:rPr lang="ar-SY" sz="2000" b="1" dirty="0" smtClean="0"/>
              <a:t> حسب الصفات التالية</a:t>
            </a:r>
            <a:r>
              <a:rPr lang="ar-SY" sz="2000" dirty="0" smtClean="0"/>
              <a:t>:</a:t>
            </a:r>
            <a:endParaRPr lang="en-US" sz="2000" dirty="0" smtClean="0"/>
          </a:p>
          <a:p>
            <a:pPr lvl="0"/>
            <a:r>
              <a:rPr lang="ar-SY" sz="2000" dirty="0" smtClean="0"/>
              <a:t>حسب ميعاد النضج </a:t>
            </a:r>
            <a:r>
              <a:rPr lang="ar-SY" sz="2000" dirty="0" err="1" smtClean="0"/>
              <a:t>اذ</a:t>
            </a:r>
            <a:r>
              <a:rPr lang="ar-SY" sz="2000" dirty="0" smtClean="0"/>
              <a:t> توجد </a:t>
            </a:r>
            <a:r>
              <a:rPr lang="ar-SY" sz="2000" dirty="0" err="1" smtClean="0"/>
              <a:t>اصناف</a:t>
            </a:r>
            <a:r>
              <a:rPr lang="ar-SY" sz="2000" dirty="0" smtClean="0"/>
              <a:t> مبكرة </a:t>
            </a:r>
            <a:r>
              <a:rPr lang="ar-SY" sz="2000" dirty="0" err="1" smtClean="0"/>
              <a:t>واخرى</a:t>
            </a:r>
            <a:r>
              <a:rPr lang="ar-SY" sz="2000" dirty="0" smtClean="0"/>
              <a:t> متوسطة التبكير </a:t>
            </a:r>
            <a:r>
              <a:rPr lang="ar-SY" sz="2000" dirty="0" err="1" smtClean="0"/>
              <a:t>او</a:t>
            </a:r>
            <a:r>
              <a:rPr lang="ar-SY" sz="2000" dirty="0" smtClean="0"/>
              <a:t> متأخرة.</a:t>
            </a:r>
            <a:endParaRPr lang="en-US" sz="2000" dirty="0" smtClean="0"/>
          </a:p>
          <a:p>
            <a:pPr lvl="0"/>
            <a:r>
              <a:rPr lang="ar-SY" sz="2000" dirty="0" smtClean="0"/>
              <a:t>حسب حجم الرؤوس فتوجد </a:t>
            </a:r>
            <a:r>
              <a:rPr lang="ar-SY" sz="2000" dirty="0" err="1" smtClean="0"/>
              <a:t>اصناف</a:t>
            </a:r>
            <a:r>
              <a:rPr lang="ar-SY" sz="2000" dirty="0" smtClean="0"/>
              <a:t> صغيرة </a:t>
            </a:r>
            <a:r>
              <a:rPr lang="ar-SY" sz="2000" dirty="0" err="1" smtClean="0"/>
              <a:t>واخرى</a:t>
            </a:r>
            <a:r>
              <a:rPr lang="ar-SY" sz="2000" dirty="0" smtClean="0"/>
              <a:t> متوسطة </a:t>
            </a:r>
            <a:r>
              <a:rPr lang="ar-SY" sz="2000" dirty="0" err="1" smtClean="0"/>
              <a:t>او</a:t>
            </a:r>
            <a:r>
              <a:rPr lang="ar-SY" sz="2000" dirty="0" smtClean="0"/>
              <a:t> كبيرة الحجم.</a:t>
            </a:r>
            <a:endParaRPr lang="en-US" sz="2000" dirty="0" smtClean="0"/>
          </a:p>
          <a:p>
            <a:pPr lvl="0"/>
            <a:r>
              <a:rPr lang="ar-SY" sz="2000" dirty="0" smtClean="0"/>
              <a:t>حسب شكل الرؤوس فيوجد </a:t>
            </a:r>
            <a:r>
              <a:rPr lang="ar-SY" sz="2000" dirty="0" err="1" smtClean="0"/>
              <a:t>اصناف</a:t>
            </a:r>
            <a:r>
              <a:rPr lang="ar-SY" sz="2000" dirty="0" smtClean="0"/>
              <a:t> رؤوسها ذات شكل مستدير </a:t>
            </a:r>
            <a:r>
              <a:rPr lang="ar-SY" sz="2000" dirty="0" err="1" smtClean="0"/>
              <a:t>او</a:t>
            </a:r>
            <a:r>
              <a:rPr lang="ar-SY" sz="2000" dirty="0" smtClean="0"/>
              <a:t> </a:t>
            </a:r>
            <a:r>
              <a:rPr lang="ar-SY" sz="2000" dirty="0" err="1" smtClean="0"/>
              <a:t>بيضوي</a:t>
            </a:r>
            <a:r>
              <a:rPr lang="ar-SY" sz="2000" dirty="0" smtClean="0"/>
              <a:t> </a:t>
            </a:r>
            <a:r>
              <a:rPr lang="ar-SY" sz="2000" dirty="0" err="1" smtClean="0"/>
              <a:t>او</a:t>
            </a:r>
            <a:r>
              <a:rPr lang="ar-SY" sz="2000" dirty="0" smtClean="0"/>
              <a:t> متطاول </a:t>
            </a:r>
            <a:r>
              <a:rPr lang="ar-SY" sz="2000" dirty="0" err="1" smtClean="0"/>
              <a:t>او</a:t>
            </a:r>
            <a:r>
              <a:rPr lang="ar-SY" sz="2000" dirty="0" smtClean="0"/>
              <a:t> مخروطي.</a:t>
            </a:r>
            <a:endParaRPr lang="en-US" sz="2000" dirty="0" smtClean="0"/>
          </a:p>
          <a:p>
            <a:pPr lvl="0"/>
            <a:r>
              <a:rPr lang="ar-SY" sz="2000" dirty="0" smtClean="0"/>
              <a:t>حسب لون </a:t>
            </a:r>
            <a:r>
              <a:rPr lang="ar-SY" sz="2000" dirty="0" err="1" smtClean="0"/>
              <a:t>الاوراق</a:t>
            </a:r>
            <a:r>
              <a:rPr lang="ar-SY" sz="2000" dirty="0" smtClean="0"/>
              <a:t> وملمسها فيوجد </a:t>
            </a:r>
            <a:r>
              <a:rPr lang="ar-SY" sz="2000" dirty="0" err="1" smtClean="0"/>
              <a:t>اصناف</a:t>
            </a:r>
            <a:r>
              <a:rPr lang="ar-SY" sz="2000" dirty="0" smtClean="0"/>
              <a:t> ذات </a:t>
            </a:r>
            <a:r>
              <a:rPr lang="ar-SY" sz="2000" dirty="0" err="1" smtClean="0"/>
              <a:t>اوراق</a:t>
            </a:r>
            <a:r>
              <a:rPr lang="ar-SY" sz="2000" dirty="0" smtClean="0"/>
              <a:t> خضراء فاتحة </a:t>
            </a:r>
            <a:r>
              <a:rPr lang="ar-SY" sz="2000" dirty="0" err="1" smtClean="0"/>
              <a:t>او</a:t>
            </a:r>
            <a:r>
              <a:rPr lang="ar-SY" sz="2000" dirty="0" smtClean="0"/>
              <a:t> غامقة </a:t>
            </a:r>
            <a:r>
              <a:rPr lang="ar-SY" sz="2000" dirty="0" err="1" smtClean="0"/>
              <a:t>او</a:t>
            </a:r>
            <a:r>
              <a:rPr lang="ar-SY" sz="2000" dirty="0" smtClean="0"/>
              <a:t> حمراء اللون وقد يوجد </a:t>
            </a:r>
            <a:r>
              <a:rPr lang="ar-SY" sz="2000" dirty="0" err="1" smtClean="0"/>
              <a:t>اصناف</a:t>
            </a:r>
            <a:r>
              <a:rPr lang="ar-SY" sz="2000" dirty="0" smtClean="0"/>
              <a:t> ذات </a:t>
            </a:r>
            <a:r>
              <a:rPr lang="ar-SY" sz="2000" dirty="0" err="1" smtClean="0"/>
              <a:t>اوراق</a:t>
            </a:r>
            <a:r>
              <a:rPr lang="ar-SY" sz="2000" dirty="0" smtClean="0"/>
              <a:t> ملساء </a:t>
            </a:r>
            <a:r>
              <a:rPr lang="ar-SY" sz="2000" dirty="0" err="1" smtClean="0"/>
              <a:t>او</a:t>
            </a:r>
            <a:r>
              <a:rPr lang="ar-SY" sz="2000" dirty="0" smtClean="0"/>
              <a:t> مجعدة.</a:t>
            </a:r>
            <a:endParaRPr lang="en-US" sz="2000" dirty="0" smtClean="0"/>
          </a:p>
          <a:p>
            <a:r>
              <a:rPr lang="ar-SY" sz="2000" dirty="0" err="1" smtClean="0"/>
              <a:t>اما</a:t>
            </a:r>
            <a:r>
              <a:rPr lang="ar-SY" sz="2000" dirty="0" smtClean="0"/>
              <a:t> </a:t>
            </a:r>
            <a:r>
              <a:rPr lang="ar-SY" sz="2000" dirty="0" err="1" smtClean="0"/>
              <a:t>اهم</a:t>
            </a:r>
            <a:r>
              <a:rPr lang="ar-SY" sz="2000" b="1" dirty="0" smtClean="0"/>
              <a:t> </a:t>
            </a:r>
            <a:r>
              <a:rPr lang="ar-SY" sz="2000" b="1" dirty="0" err="1" smtClean="0"/>
              <a:t>الاصناف</a:t>
            </a:r>
            <a:r>
              <a:rPr lang="ar-SY" sz="2000" dirty="0" smtClean="0"/>
              <a:t> فهي المحلي – </a:t>
            </a:r>
            <a:r>
              <a:rPr lang="ar-SY" sz="2000" dirty="0" err="1" smtClean="0"/>
              <a:t>كوبنهاكن</a:t>
            </a:r>
            <a:r>
              <a:rPr lang="ar-SY" sz="2000" dirty="0" smtClean="0"/>
              <a:t> ماركت – </a:t>
            </a:r>
            <a:r>
              <a:rPr lang="ar-SY" sz="2000" dirty="0" err="1" smtClean="0"/>
              <a:t>فلات</a:t>
            </a:r>
            <a:r>
              <a:rPr lang="ar-SY" sz="2000" dirty="0" smtClean="0"/>
              <a:t> </a:t>
            </a:r>
            <a:r>
              <a:rPr lang="ar-SY" sz="2000" dirty="0" err="1" smtClean="0"/>
              <a:t>دج</a:t>
            </a:r>
            <a:r>
              <a:rPr lang="ar-SY" sz="2000" dirty="0" smtClean="0"/>
              <a:t> – </a:t>
            </a:r>
            <a:r>
              <a:rPr lang="ar-SY" sz="2000" dirty="0" err="1" smtClean="0"/>
              <a:t>كولدن</a:t>
            </a:r>
            <a:r>
              <a:rPr lang="ar-SY" sz="2000" dirty="0" smtClean="0"/>
              <a:t> اكري</a:t>
            </a:r>
            <a:endParaRPr lang="en-US" sz="2000" dirty="0" smtClean="0"/>
          </a:p>
          <a:p>
            <a:r>
              <a:rPr lang="ar-SY" sz="2000" b="1" dirty="0" smtClean="0"/>
              <a:t>الظروف الجوية:</a:t>
            </a:r>
            <a:r>
              <a:rPr lang="ar-SY" sz="2000" dirty="0" smtClean="0"/>
              <a:t> ينمو نبات </a:t>
            </a:r>
            <a:r>
              <a:rPr lang="ar-SY" sz="2000" dirty="0" err="1" smtClean="0"/>
              <a:t>اللهانة</a:t>
            </a:r>
            <a:r>
              <a:rPr lang="ar-SY" sz="2000" dirty="0" smtClean="0"/>
              <a:t> جيداً في الجو البارد نسبياً والرطب ولذا تعتبر من الخضراوات الشتوية وتحتاج </a:t>
            </a:r>
            <a:r>
              <a:rPr lang="ar-SY" sz="2000" dirty="0" err="1" smtClean="0"/>
              <a:t>الى</a:t>
            </a:r>
            <a:r>
              <a:rPr lang="ar-SY" sz="2000" dirty="0" smtClean="0"/>
              <a:t> درجات حرارة مرتفعة نوعاً ما خلال الفترة </a:t>
            </a:r>
            <a:r>
              <a:rPr lang="ar-SY" sz="2000" dirty="0" err="1" smtClean="0"/>
              <a:t>الاولى</a:t>
            </a:r>
            <a:r>
              <a:rPr lang="ar-SY" sz="2000" dirty="0" smtClean="0"/>
              <a:t> من حياة النبات والى حرارة معتدلة </a:t>
            </a:r>
            <a:r>
              <a:rPr lang="ar-SY" sz="2000" dirty="0" err="1" smtClean="0"/>
              <a:t>او</a:t>
            </a:r>
            <a:r>
              <a:rPr lang="ar-SY" sz="2000" dirty="0" smtClean="0"/>
              <a:t> تميل للبرودة في النصف الثاني من عمر النبات ولذلك نجد </a:t>
            </a:r>
            <a:r>
              <a:rPr lang="ar-SY" sz="2000" dirty="0" err="1" smtClean="0"/>
              <a:t>ان</a:t>
            </a:r>
            <a:r>
              <a:rPr lang="ar-SY" sz="2000" dirty="0" smtClean="0"/>
              <a:t> نبات </a:t>
            </a:r>
            <a:r>
              <a:rPr lang="ar-SY" sz="2000" dirty="0" err="1" smtClean="0"/>
              <a:t>اللهانة</a:t>
            </a:r>
            <a:r>
              <a:rPr lang="ar-SY" sz="2000" dirty="0" smtClean="0"/>
              <a:t> لا ينتج رؤوس </a:t>
            </a:r>
            <a:r>
              <a:rPr lang="ar-SY" sz="2000" dirty="0" err="1" smtClean="0"/>
              <a:t>او</a:t>
            </a:r>
            <a:r>
              <a:rPr lang="ar-SY" sz="2000" dirty="0" smtClean="0"/>
              <a:t> ينتج رؤوس صغيرة </a:t>
            </a:r>
            <a:r>
              <a:rPr lang="ar-SY" sz="2000" dirty="0" err="1" smtClean="0"/>
              <a:t>اذا</a:t>
            </a:r>
            <a:r>
              <a:rPr lang="ar-SY" sz="2000" dirty="0" smtClean="0"/>
              <a:t> تعرض </a:t>
            </a:r>
            <a:r>
              <a:rPr lang="ar-SY" sz="2000" dirty="0" err="1" smtClean="0"/>
              <a:t>الى</a:t>
            </a:r>
            <a:r>
              <a:rPr lang="ar-SY" sz="2000" dirty="0" smtClean="0"/>
              <a:t> درجات حرارية مرتفعة خلال هذه الفترة.</a:t>
            </a:r>
            <a:endParaRPr lang="en-US" sz="2000" dirty="0" smtClean="0"/>
          </a:p>
          <a:p>
            <a:r>
              <a:rPr lang="ar-SY" sz="2000" b="1" dirty="0" smtClean="0"/>
              <a:t>التربة الملائمة</a:t>
            </a:r>
            <a:r>
              <a:rPr lang="ar-SY" sz="2000" dirty="0" smtClean="0"/>
              <a:t>: تنمو </a:t>
            </a:r>
            <a:r>
              <a:rPr lang="ar-SY" sz="2000" dirty="0" err="1" smtClean="0"/>
              <a:t>اللهانة</a:t>
            </a:r>
            <a:r>
              <a:rPr lang="ar-SY" sz="2000" dirty="0" smtClean="0"/>
              <a:t> في </a:t>
            </a:r>
            <a:r>
              <a:rPr lang="ar-SY" sz="2000" dirty="0" err="1" smtClean="0"/>
              <a:t>انواع</a:t>
            </a:r>
            <a:r>
              <a:rPr lang="ar-SY" sz="2000" dirty="0" smtClean="0"/>
              <a:t> مختلفة من الترب الرملية </a:t>
            </a:r>
            <a:r>
              <a:rPr lang="ar-SY" sz="2000" dirty="0" err="1" smtClean="0"/>
              <a:t>الى</a:t>
            </a:r>
            <a:r>
              <a:rPr lang="ar-SY" sz="2000" dirty="0" smtClean="0"/>
              <a:t> الترب العضوية </a:t>
            </a:r>
            <a:r>
              <a:rPr lang="ar-SY" sz="2000" dirty="0" err="1" smtClean="0"/>
              <a:t>وافضل</a:t>
            </a:r>
            <a:r>
              <a:rPr lang="ar-SY" sz="2000" dirty="0" smtClean="0"/>
              <a:t> </a:t>
            </a:r>
            <a:r>
              <a:rPr lang="ar-SY" sz="2000" dirty="0" err="1" smtClean="0"/>
              <a:t>انواع</a:t>
            </a:r>
            <a:r>
              <a:rPr lang="ar-SY" sz="2000" dirty="0" smtClean="0"/>
              <a:t> الترب هي ترب رملية </a:t>
            </a:r>
            <a:r>
              <a:rPr lang="ar-SY" sz="2000" dirty="0" err="1" smtClean="0"/>
              <a:t>او</a:t>
            </a:r>
            <a:r>
              <a:rPr lang="ar-SY" sz="2000" dirty="0" smtClean="0"/>
              <a:t> رملية مزيجيه للحصول على محصول مبكر والترب الطينية </a:t>
            </a:r>
            <a:r>
              <a:rPr lang="ar-SY" sz="2000" dirty="0" err="1" smtClean="0"/>
              <a:t>المزيجية</a:t>
            </a:r>
            <a:r>
              <a:rPr lang="ar-SY" sz="2000" dirty="0" smtClean="0"/>
              <a:t> للحصول على محصول متأخر وحاصل عالي.</a:t>
            </a:r>
            <a:endParaRPr lang="en-US" sz="2000" dirty="0" smtClean="0"/>
          </a:p>
          <a:p>
            <a:pPr>
              <a:buNone/>
            </a:pP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04800" y="304800"/>
            <a:ext cx="8305800" cy="6248399"/>
          </a:xfrm>
        </p:spPr>
        <p:txBody>
          <a:bodyPr>
            <a:normAutofit lnSpcReduction="10000"/>
          </a:bodyPr>
          <a:lstStyle/>
          <a:p>
            <a:r>
              <a:rPr lang="ar-SY" sz="1600" b="1" dirty="0" smtClean="0"/>
              <a:t>التسميد</a:t>
            </a:r>
            <a:r>
              <a:rPr lang="ar-SY" sz="1600" dirty="0" smtClean="0"/>
              <a:t>: </a:t>
            </a:r>
            <a:r>
              <a:rPr lang="ar-SY" sz="1600" dirty="0" err="1" smtClean="0"/>
              <a:t>ان</a:t>
            </a:r>
            <a:r>
              <a:rPr lang="ar-SY" sz="1600" dirty="0" smtClean="0"/>
              <a:t> </a:t>
            </a:r>
            <a:r>
              <a:rPr lang="ar-SY" sz="1600" dirty="0" err="1" smtClean="0"/>
              <a:t>اللهانة</a:t>
            </a:r>
            <a:r>
              <a:rPr lang="ar-SY" sz="1600" dirty="0" smtClean="0"/>
              <a:t> محصول مجهد للتربة لذلك يجب تسميدها تسميداً جيداً وذلك لأجل الحصول على محصول جيد , لذلك يفضل </a:t>
            </a:r>
            <a:r>
              <a:rPr lang="ar-SY" sz="1600" dirty="0" err="1" smtClean="0"/>
              <a:t>اضافة</a:t>
            </a:r>
            <a:r>
              <a:rPr lang="ar-SY" sz="1600" dirty="0" smtClean="0"/>
              <a:t> </a:t>
            </a:r>
            <a:r>
              <a:rPr lang="ar-SY" sz="1600" dirty="0" err="1" smtClean="0"/>
              <a:t>الاسمدة</a:t>
            </a:r>
            <a:r>
              <a:rPr lang="ar-SY" sz="1600" dirty="0" smtClean="0"/>
              <a:t> الحيوانية المتحللة </a:t>
            </a:r>
            <a:r>
              <a:rPr lang="ar-SY" sz="1600" dirty="0" err="1" smtClean="0"/>
              <a:t>الى</a:t>
            </a:r>
            <a:r>
              <a:rPr lang="ar-SY" sz="1600" dirty="0" smtClean="0"/>
              <a:t> التربة قبل </a:t>
            </a:r>
            <a:r>
              <a:rPr lang="ar-SY" sz="1600" dirty="0" err="1" smtClean="0"/>
              <a:t>الحراثة</a:t>
            </a:r>
            <a:r>
              <a:rPr lang="ar-SY" sz="1600" dirty="0" smtClean="0"/>
              <a:t> بمعدل 13 طن/ </a:t>
            </a:r>
            <a:r>
              <a:rPr lang="ar-SY" sz="1600" dirty="0" err="1" smtClean="0"/>
              <a:t>دونم</a:t>
            </a:r>
            <a:r>
              <a:rPr lang="ar-SY" sz="1600" dirty="0" smtClean="0"/>
              <a:t> </a:t>
            </a:r>
            <a:r>
              <a:rPr lang="ar-SY" sz="1600" dirty="0" err="1" smtClean="0"/>
              <a:t>واضافة</a:t>
            </a:r>
            <a:r>
              <a:rPr lang="ar-SY" sz="1600" dirty="0" smtClean="0"/>
              <a:t> 75 – 100 </a:t>
            </a:r>
            <a:r>
              <a:rPr lang="ar-SY" sz="1600" dirty="0" err="1" smtClean="0"/>
              <a:t>كغ</a:t>
            </a:r>
            <a:r>
              <a:rPr lang="ar-SY" sz="1600" dirty="0" smtClean="0"/>
              <a:t> من </a:t>
            </a:r>
            <a:r>
              <a:rPr lang="ar-SY" sz="1600" dirty="0" err="1" smtClean="0"/>
              <a:t>سلفات</a:t>
            </a:r>
            <a:r>
              <a:rPr lang="ar-SY" sz="1600" dirty="0" smtClean="0"/>
              <a:t> </a:t>
            </a:r>
            <a:r>
              <a:rPr lang="ar-SY" sz="1600" dirty="0" err="1" smtClean="0"/>
              <a:t>الامونيوم</a:t>
            </a:r>
            <a:r>
              <a:rPr lang="ar-SY" sz="1600" dirty="0" smtClean="0"/>
              <a:t> و100 </a:t>
            </a:r>
            <a:r>
              <a:rPr lang="ar-SY" sz="1600" dirty="0" err="1" smtClean="0"/>
              <a:t>كغ</a:t>
            </a:r>
            <a:r>
              <a:rPr lang="ar-SY" sz="1600" dirty="0" smtClean="0"/>
              <a:t> سوبر فوسفات الثلاثي يضاف على دفعتين , </a:t>
            </a:r>
            <a:r>
              <a:rPr lang="ar-SY" sz="1600" dirty="0" err="1" smtClean="0"/>
              <a:t>الاولى</a:t>
            </a:r>
            <a:r>
              <a:rPr lang="ar-SY" sz="1600" dirty="0" smtClean="0"/>
              <a:t> نصف السماد </a:t>
            </a:r>
            <a:r>
              <a:rPr lang="ar-SY" sz="1600" dirty="0" err="1" smtClean="0"/>
              <a:t>النتروجيني</a:t>
            </a:r>
            <a:r>
              <a:rPr lang="ar-SY" sz="1600" dirty="0" smtClean="0"/>
              <a:t> وكل السماد الفوسفاتي بعد 3-4 </a:t>
            </a:r>
            <a:r>
              <a:rPr lang="ar-SY" sz="1600" dirty="0" err="1" smtClean="0"/>
              <a:t>اسابيع</a:t>
            </a:r>
            <a:r>
              <a:rPr lang="ar-SY" sz="1600" dirty="0" smtClean="0"/>
              <a:t> من الشتل . والثانية نصف السماد </a:t>
            </a:r>
            <a:r>
              <a:rPr lang="ar-SY" sz="1600" dirty="0" err="1" smtClean="0"/>
              <a:t>النتروجيني</a:t>
            </a:r>
            <a:r>
              <a:rPr lang="ar-SY" sz="1600" dirty="0" smtClean="0"/>
              <a:t> بعد 4-6 </a:t>
            </a:r>
            <a:r>
              <a:rPr lang="ar-SY" sz="1600" dirty="0" err="1" smtClean="0"/>
              <a:t>اسابيع</a:t>
            </a:r>
            <a:r>
              <a:rPr lang="ar-SY" sz="1600" dirty="0" smtClean="0"/>
              <a:t> من الدفعة </a:t>
            </a:r>
            <a:r>
              <a:rPr lang="ar-SY" sz="1600" dirty="0" err="1" smtClean="0"/>
              <a:t>الاولى</a:t>
            </a:r>
            <a:r>
              <a:rPr lang="ar-SY" sz="1600" dirty="0" smtClean="0"/>
              <a:t>.</a:t>
            </a:r>
            <a:endParaRPr lang="en-US" sz="1600" dirty="0" smtClean="0"/>
          </a:p>
          <a:p>
            <a:r>
              <a:rPr lang="ar-SY" sz="1600" b="1" dirty="0" smtClean="0"/>
              <a:t>موعد الزراعة</a:t>
            </a:r>
            <a:r>
              <a:rPr lang="ar-SY" sz="1600" dirty="0" smtClean="0"/>
              <a:t>: تزرع بذور </a:t>
            </a:r>
            <a:r>
              <a:rPr lang="ar-SY" sz="1600" dirty="0" err="1" smtClean="0"/>
              <a:t>اللهانة</a:t>
            </a:r>
            <a:r>
              <a:rPr lang="ar-SY" sz="1600" dirty="0" smtClean="0"/>
              <a:t> في المشتل </a:t>
            </a:r>
            <a:r>
              <a:rPr lang="ar-SY" sz="1600" dirty="0" err="1" smtClean="0"/>
              <a:t>اولاً</a:t>
            </a:r>
            <a:r>
              <a:rPr lang="ar-SY" sz="1600" dirty="0" smtClean="0"/>
              <a:t> في بداية شهر </a:t>
            </a:r>
            <a:r>
              <a:rPr lang="ar-SY" sz="1600" dirty="0" err="1" smtClean="0"/>
              <a:t>اب</a:t>
            </a:r>
            <a:r>
              <a:rPr lang="ar-SY" sz="1600" dirty="0" smtClean="0"/>
              <a:t> حتى نهاية شهر </a:t>
            </a:r>
            <a:r>
              <a:rPr lang="ar-SY" sz="1600" dirty="0" err="1" smtClean="0"/>
              <a:t>ايلول</a:t>
            </a:r>
            <a:r>
              <a:rPr lang="ar-SY" sz="1600" dirty="0" smtClean="0"/>
              <a:t> وعند الزراعة المبكرة يجب زراعة </a:t>
            </a:r>
            <a:r>
              <a:rPr lang="ar-SY" sz="1600" dirty="0" err="1" smtClean="0"/>
              <a:t>الداية</a:t>
            </a:r>
            <a:r>
              <a:rPr lang="ar-SY" sz="1600" dirty="0" smtClean="0"/>
              <a:t> داخل الظلة الخشبية وبعد مرور مدة 50-60 يوم من الزراعة يباشر بنقل الشتلات وزراعتها في المحل المستديم ويكفي </a:t>
            </a:r>
            <a:r>
              <a:rPr lang="ar-SY" sz="1600" dirty="0" err="1" smtClean="0"/>
              <a:t>الدونم</a:t>
            </a:r>
            <a:r>
              <a:rPr lang="ar-SY" sz="1600" dirty="0" smtClean="0"/>
              <a:t> بين 5-8 </a:t>
            </a:r>
            <a:r>
              <a:rPr lang="ar-SY" sz="1600" dirty="0" err="1" smtClean="0"/>
              <a:t>الف</a:t>
            </a:r>
            <a:r>
              <a:rPr lang="ar-SY" sz="1600" dirty="0" smtClean="0"/>
              <a:t> شتلة </a:t>
            </a:r>
            <a:r>
              <a:rPr lang="ar-SY" sz="1600" dirty="0" err="1" smtClean="0"/>
              <a:t>اي</a:t>
            </a:r>
            <a:r>
              <a:rPr lang="ar-SY" sz="1600" dirty="0" smtClean="0"/>
              <a:t> حوالي 200-300غم من البذور.</a:t>
            </a:r>
            <a:endParaRPr lang="en-US" sz="1600" dirty="0" smtClean="0"/>
          </a:p>
          <a:p>
            <a:r>
              <a:rPr lang="ar-SY" sz="1600" b="1" dirty="0" smtClean="0"/>
              <a:t>طريقة الزراعة</a:t>
            </a:r>
            <a:r>
              <a:rPr lang="ar-SY" sz="1600" dirty="0" smtClean="0"/>
              <a:t>: تزرع شتلات </a:t>
            </a:r>
            <a:r>
              <a:rPr lang="ar-SY" sz="1600" dirty="0" err="1" smtClean="0"/>
              <a:t>اللهانة</a:t>
            </a:r>
            <a:r>
              <a:rPr lang="ar-SY" sz="1600" dirty="0" smtClean="0"/>
              <a:t> في </a:t>
            </a:r>
            <a:r>
              <a:rPr lang="ar-SY" sz="1600" dirty="0" err="1" smtClean="0"/>
              <a:t>مروز</a:t>
            </a:r>
            <a:r>
              <a:rPr lang="ar-SY" sz="1600" dirty="0" smtClean="0"/>
              <a:t> </a:t>
            </a:r>
            <a:r>
              <a:rPr lang="ar-SY" sz="1600" dirty="0" err="1" smtClean="0"/>
              <a:t>ابعادها</a:t>
            </a:r>
            <a:r>
              <a:rPr lang="ar-SY" sz="1600" dirty="0" smtClean="0"/>
              <a:t> 70-80 سم والمسافة بين نبات </a:t>
            </a:r>
            <a:r>
              <a:rPr lang="ar-SY" sz="1600" dirty="0" err="1" smtClean="0"/>
              <a:t>واخر</a:t>
            </a:r>
            <a:r>
              <a:rPr lang="ar-SY" sz="1600" dirty="0" smtClean="0"/>
              <a:t> 40-50 سم وتتم الزراعة من جهة واحدة من </a:t>
            </a:r>
            <a:r>
              <a:rPr lang="ar-SY" sz="1600" dirty="0" err="1" smtClean="0"/>
              <a:t>المرز</a:t>
            </a:r>
            <a:r>
              <a:rPr lang="ar-SY" sz="1600" dirty="0" smtClean="0"/>
              <a:t> ويتم الشتل بوجود الماء وتتم عملية الشتل في العراق باليد. كما يمكن استعمال </a:t>
            </a:r>
            <a:r>
              <a:rPr lang="ar-SY" sz="1600" dirty="0" err="1" smtClean="0"/>
              <a:t>المكائن</a:t>
            </a:r>
            <a:r>
              <a:rPr lang="ar-SY" sz="1600" dirty="0" smtClean="0"/>
              <a:t> الخاصة بالشتل.</a:t>
            </a:r>
            <a:endParaRPr lang="en-US" sz="1600" dirty="0" smtClean="0"/>
          </a:p>
          <a:p>
            <a:r>
              <a:rPr lang="ar-SY" sz="1600" dirty="0" smtClean="0"/>
              <a:t>مع مراعاة </a:t>
            </a:r>
            <a:r>
              <a:rPr lang="ar-SY" sz="1600" dirty="0" err="1" smtClean="0"/>
              <a:t>اجراء</a:t>
            </a:r>
            <a:r>
              <a:rPr lang="ar-SY" sz="1600" dirty="0" smtClean="0"/>
              <a:t> عمليات الخدمة الزراعية من الري والترقيع وعزق </a:t>
            </a:r>
            <a:r>
              <a:rPr lang="ar-SY" sz="1600" dirty="0" err="1" smtClean="0"/>
              <a:t>وتعشيب</a:t>
            </a:r>
            <a:r>
              <a:rPr lang="ar-SY" sz="1600" dirty="0" smtClean="0"/>
              <a:t> ومكافحة الآفات </a:t>
            </a:r>
            <a:r>
              <a:rPr lang="ar-SY" sz="1600" dirty="0" err="1" smtClean="0"/>
              <a:t>متل</a:t>
            </a:r>
            <a:r>
              <a:rPr lang="ar-SY" sz="1600" dirty="0" smtClean="0"/>
              <a:t> ما سبق ذكره سابقاً.</a:t>
            </a:r>
            <a:endParaRPr lang="en-US" sz="1600" dirty="0" smtClean="0"/>
          </a:p>
          <a:p>
            <a:r>
              <a:rPr lang="ar-SY" sz="1600" b="1" dirty="0" smtClean="0"/>
              <a:t>النضج</a:t>
            </a:r>
            <a:r>
              <a:rPr lang="ar-SY" sz="1600" dirty="0" smtClean="0"/>
              <a:t> : يمكن تعريف النضج في </a:t>
            </a:r>
            <a:r>
              <a:rPr lang="ar-SY" sz="1600" dirty="0" err="1" smtClean="0"/>
              <a:t>اللهانة</a:t>
            </a:r>
            <a:r>
              <a:rPr lang="ar-SY" sz="1600" dirty="0" smtClean="0"/>
              <a:t> بأنة اكتمال تكوين الرؤوس </a:t>
            </a:r>
            <a:r>
              <a:rPr lang="ar-SY" sz="1600" dirty="0" err="1" smtClean="0"/>
              <a:t>اضافة</a:t>
            </a:r>
            <a:r>
              <a:rPr lang="ar-SY" sz="1600" dirty="0" smtClean="0"/>
              <a:t> </a:t>
            </a:r>
            <a:r>
              <a:rPr lang="ar-SY" sz="1600" dirty="0" err="1" smtClean="0"/>
              <a:t>الى</a:t>
            </a:r>
            <a:r>
              <a:rPr lang="ar-SY" sz="1600" dirty="0" smtClean="0"/>
              <a:t> صلابتها وتصبح </a:t>
            </a:r>
            <a:r>
              <a:rPr lang="ar-SY" sz="1600" dirty="0" err="1" smtClean="0"/>
              <a:t>الاوراق</a:t>
            </a:r>
            <a:r>
              <a:rPr lang="ar-SY" sz="1600" dirty="0" smtClean="0"/>
              <a:t> الموجودة في قمة </a:t>
            </a:r>
            <a:r>
              <a:rPr lang="ar-SY" sz="1600" dirty="0" err="1" smtClean="0"/>
              <a:t>الراس</a:t>
            </a:r>
            <a:r>
              <a:rPr lang="ar-SY" sz="1600" dirty="0" smtClean="0"/>
              <a:t> </a:t>
            </a:r>
            <a:r>
              <a:rPr lang="ar-SY" sz="1600" dirty="0" err="1" smtClean="0"/>
              <a:t>لماعة</a:t>
            </a:r>
            <a:r>
              <a:rPr lang="ar-SY" sz="1600" dirty="0" smtClean="0"/>
              <a:t>, وتبدأ بالنضج بعد 2-4,5 شهر بعد الشتل وتستمر فترة جمع المحصول بين 1-2 شهر وتقطع الرؤوس الناضجة بواسطة سكين حادة مع جزء من ساق النبات وبعد قطع الرؤوس تزال </a:t>
            </a:r>
            <a:r>
              <a:rPr lang="ar-SY" sz="1600" dirty="0" err="1" smtClean="0"/>
              <a:t>الاوراق</a:t>
            </a:r>
            <a:r>
              <a:rPr lang="ar-SY" sz="1600" dirty="0" smtClean="0"/>
              <a:t> الخارجية ويجمع المحصول مرة كل </a:t>
            </a:r>
            <a:r>
              <a:rPr lang="ar-SY" sz="1600" dirty="0" err="1" smtClean="0"/>
              <a:t>اسبوع</a:t>
            </a:r>
            <a:r>
              <a:rPr lang="ar-SY" sz="1600" dirty="0" smtClean="0"/>
              <a:t> تقريباً. يعطي </a:t>
            </a:r>
            <a:r>
              <a:rPr lang="ar-SY" sz="1600" dirty="0" err="1" smtClean="0"/>
              <a:t>الدونم</a:t>
            </a:r>
            <a:r>
              <a:rPr lang="ar-SY" sz="1600" dirty="0" smtClean="0"/>
              <a:t> الواحد بين 2-4 </a:t>
            </a:r>
            <a:r>
              <a:rPr lang="ar-SY" sz="1600" dirty="0" err="1" smtClean="0"/>
              <a:t>الالاف</a:t>
            </a:r>
            <a:r>
              <a:rPr lang="ar-SY" sz="1600" dirty="0" smtClean="0"/>
              <a:t> رأس </a:t>
            </a:r>
            <a:r>
              <a:rPr lang="ar-SY" sz="1600" dirty="0" err="1" smtClean="0"/>
              <a:t>اي</a:t>
            </a:r>
            <a:r>
              <a:rPr lang="ar-SY" sz="1600" dirty="0" smtClean="0"/>
              <a:t> ما يعادل 3-5 طن.</a:t>
            </a:r>
            <a:endParaRPr lang="ar-SY" sz="2000" dirty="0" smtClean="0"/>
          </a:p>
          <a:p>
            <a:r>
              <a:rPr lang="ar-SY" sz="2000" b="1" dirty="0" err="1" smtClean="0"/>
              <a:t>القرنابيط</a:t>
            </a:r>
            <a:r>
              <a:rPr lang="ar-SY" sz="2000" b="1" dirty="0" smtClean="0"/>
              <a:t> </a:t>
            </a:r>
            <a:r>
              <a:rPr lang="en-US" sz="2000" i="1" dirty="0" err="1" smtClean="0"/>
              <a:t>Brassica</a:t>
            </a:r>
            <a:r>
              <a:rPr lang="en-US" sz="2000" i="1" dirty="0" smtClean="0"/>
              <a:t> </a:t>
            </a:r>
            <a:r>
              <a:rPr lang="en-US" sz="2000" i="1" dirty="0" err="1" smtClean="0"/>
              <a:t>oleracea</a:t>
            </a:r>
            <a:r>
              <a:rPr lang="en-US" sz="2000" i="1" dirty="0" smtClean="0"/>
              <a:t> </a:t>
            </a:r>
            <a:r>
              <a:rPr lang="en-US" sz="2000" b="1" dirty="0" smtClean="0"/>
              <a:t>Var. </a:t>
            </a:r>
            <a:r>
              <a:rPr lang="en-US" sz="2000" i="1" dirty="0" smtClean="0"/>
              <a:t>botrytis </a:t>
            </a:r>
            <a:r>
              <a:rPr lang="en-US" sz="2000" b="1" dirty="0" smtClean="0"/>
              <a:t>               Cauliflower</a:t>
            </a:r>
            <a:endParaRPr lang="en-US" sz="2000" dirty="0" smtClean="0"/>
          </a:p>
          <a:p>
            <a:r>
              <a:rPr lang="ar-SY" sz="2000" dirty="0" smtClean="0"/>
              <a:t>يعتبر </a:t>
            </a:r>
            <a:r>
              <a:rPr lang="ar-SY" sz="2000" dirty="0" err="1" smtClean="0"/>
              <a:t>القرنابيط</a:t>
            </a:r>
            <a:r>
              <a:rPr lang="ar-SY" sz="2000" dirty="0" smtClean="0"/>
              <a:t> من الخضراوات الشتوية المعروفة في العراق والجزء الذي يؤكل من النبات هو </a:t>
            </a:r>
            <a:r>
              <a:rPr lang="ar-SY" sz="2000" dirty="0" err="1" smtClean="0"/>
              <a:t>الاقراص</a:t>
            </a:r>
            <a:r>
              <a:rPr lang="ar-SY" sz="2000" dirty="0" smtClean="0"/>
              <a:t> الزهرية وهي عبارة عن البراعم الزهرية قبل تفتحها مع الحوامل الزهرية التي تكون لحمية ومتضخمة ويستعمل في الطبخ </a:t>
            </a:r>
            <a:r>
              <a:rPr lang="ar-SY" sz="2000" dirty="0" err="1" smtClean="0"/>
              <a:t>او</a:t>
            </a:r>
            <a:r>
              <a:rPr lang="ar-SY" sz="2000" dirty="0" smtClean="0"/>
              <a:t> التخليل </a:t>
            </a:r>
            <a:r>
              <a:rPr lang="ar-SY" sz="2000" dirty="0" err="1" smtClean="0"/>
              <a:t>او</a:t>
            </a:r>
            <a:r>
              <a:rPr lang="ar-SY" sz="2000" dirty="0" smtClean="0"/>
              <a:t> السلطة ويحتوي كل 100 غم من </a:t>
            </a:r>
            <a:r>
              <a:rPr lang="ar-SY" sz="2000" dirty="0" err="1" smtClean="0"/>
              <a:t>القرنابيط</a:t>
            </a:r>
            <a:r>
              <a:rPr lang="ar-SY" sz="2000" dirty="0" smtClean="0"/>
              <a:t> على 91,7% ماء , 25 </a:t>
            </a:r>
            <a:r>
              <a:rPr lang="ar-SY" sz="2000" dirty="0" err="1" smtClean="0"/>
              <a:t>سعرة</a:t>
            </a:r>
            <a:r>
              <a:rPr lang="ar-SY" sz="2000" dirty="0" smtClean="0"/>
              <a:t> حرارية , 2,4 غرام بروتين , 4,9 غرام مواد </a:t>
            </a:r>
            <a:r>
              <a:rPr lang="ar-SY" sz="2000" dirty="0" err="1" smtClean="0"/>
              <a:t>كاربوهيدراتية</a:t>
            </a:r>
            <a:r>
              <a:rPr lang="ar-SY" sz="2000" dirty="0" smtClean="0"/>
              <a:t>, 72 ملغم </a:t>
            </a:r>
            <a:r>
              <a:rPr lang="ar-SY" sz="2000" dirty="0" err="1" smtClean="0"/>
              <a:t>فوسفور</a:t>
            </a:r>
            <a:r>
              <a:rPr lang="ar-SY" sz="2000" dirty="0" smtClean="0"/>
              <a:t>.</a:t>
            </a:r>
            <a:endParaRPr lang="en-US" sz="2000" dirty="0" smtClean="0"/>
          </a:p>
          <a:p>
            <a:r>
              <a:rPr lang="ar-SY" sz="2000" b="1" dirty="0" smtClean="0"/>
              <a:t>الموطن </a:t>
            </a:r>
            <a:r>
              <a:rPr lang="ar-SY" sz="2000" b="1" dirty="0" err="1" smtClean="0"/>
              <a:t>الاصلي</a:t>
            </a:r>
            <a:r>
              <a:rPr lang="ar-SY" sz="2000" dirty="0" smtClean="0"/>
              <a:t>: يعتقد </a:t>
            </a:r>
            <a:r>
              <a:rPr lang="ar-SY" sz="2000" dirty="0" err="1" smtClean="0"/>
              <a:t>ان</a:t>
            </a:r>
            <a:r>
              <a:rPr lang="ar-SY" sz="2000" dirty="0" smtClean="0"/>
              <a:t> </a:t>
            </a:r>
            <a:r>
              <a:rPr lang="ar-SY" sz="2000" dirty="0" err="1" smtClean="0"/>
              <a:t>القرنابيط</a:t>
            </a:r>
            <a:r>
              <a:rPr lang="ar-SY" sz="2000" dirty="0" smtClean="0"/>
              <a:t> قد وجد برياً في منطقة حوض البحر </a:t>
            </a:r>
            <a:r>
              <a:rPr lang="ar-SY" sz="2000" dirty="0" err="1" smtClean="0"/>
              <a:t>الابيض</a:t>
            </a:r>
            <a:r>
              <a:rPr lang="ar-SY" sz="2000" dirty="0" smtClean="0"/>
              <a:t> المتوسط ويعتقد </a:t>
            </a:r>
            <a:r>
              <a:rPr lang="ar-SY" sz="2000" dirty="0" err="1" smtClean="0"/>
              <a:t>ان</a:t>
            </a:r>
            <a:r>
              <a:rPr lang="ar-SY" sz="2000" dirty="0" smtClean="0"/>
              <a:t> قبرص هي الموطن </a:t>
            </a:r>
            <a:r>
              <a:rPr lang="ar-SY" sz="2000" dirty="0" err="1" smtClean="0"/>
              <a:t>الاصلي</a:t>
            </a:r>
            <a:r>
              <a:rPr lang="ar-SY" sz="2000" dirty="0" smtClean="0"/>
              <a:t> له.</a:t>
            </a:r>
            <a:endParaRPr lang="en-US" sz="2000" dirty="0" smtClean="0"/>
          </a:p>
          <a:p>
            <a:endParaRPr lang="en-US" sz="2000" dirty="0" smtClean="0"/>
          </a:p>
          <a:p>
            <a:pPr>
              <a:buNone/>
            </a:pP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04800" y="304800"/>
            <a:ext cx="8305800" cy="6248399"/>
          </a:xfrm>
        </p:spPr>
        <p:txBody>
          <a:bodyPr>
            <a:normAutofit fontScale="70000" lnSpcReduction="20000"/>
          </a:bodyPr>
          <a:lstStyle/>
          <a:p>
            <a:r>
              <a:rPr lang="ar-SY" sz="2000" b="1" dirty="0" smtClean="0"/>
              <a:t>التقسيم النباتي: يصنف </a:t>
            </a:r>
            <a:r>
              <a:rPr lang="ar-SY" sz="2000" b="1" dirty="0" err="1" smtClean="0"/>
              <a:t>القرنابيط</a:t>
            </a:r>
            <a:r>
              <a:rPr lang="ar-SY" sz="2000" b="1" dirty="0" smtClean="0"/>
              <a:t> من خاصية تكوينه الرؤوس </a:t>
            </a:r>
            <a:r>
              <a:rPr lang="ar-SY" sz="2000" b="1" dirty="0" err="1" smtClean="0"/>
              <a:t>الى</a:t>
            </a:r>
            <a:r>
              <a:rPr lang="ar-SY" sz="2000" b="1" dirty="0" smtClean="0"/>
              <a:t> 3 مجاميع:</a:t>
            </a:r>
            <a:endParaRPr lang="en-US" sz="2000" dirty="0" smtClean="0"/>
          </a:p>
          <a:p>
            <a:pPr lvl="0"/>
            <a:r>
              <a:rPr lang="ar-SY" sz="2000" dirty="0" smtClean="0"/>
              <a:t>المجموعة </a:t>
            </a:r>
            <a:r>
              <a:rPr lang="ar-SY" sz="2000" dirty="0" err="1" smtClean="0"/>
              <a:t>الاولى</a:t>
            </a:r>
            <a:r>
              <a:rPr lang="ar-SY" sz="2000" dirty="0" smtClean="0"/>
              <a:t> وتشمل </a:t>
            </a:r>
            <a:r>
              <a:rPr lang="ar-SY" sz="2000" dirty="0" err="1" smtClean="0"/>
              <a:t>الاصناف</a:t>
            </a:r>
            <a:r>
              <a:rPr lang="ar-SY" sz="2000" dirty="0" smtClean="0"/>
              <a:t> الحولية: وهي </a:t>
            </a:r>
            <a:r>
              <a:rPr lang="ar-SY" sz="2000" dirty="0" err="1" smtClean="0"/>
              <a:t>الاصناف</a:t>
            </a:r>
            <a:r>
              <a:rPr lang="ar-SY" sz="2000" dirty="0" smtClean="0"/>
              <a:t> التي ليس لها فترة حداثة وعند زراعتها في المناطق المعتدلة نجد </a:t>
            </a:r>
            <a:r>
              <a:rPr lang="ar-SY" sz="2000" dirty="0" err="1" smtClean="0"/>
              <a:t>ان</a:t>
            </a:r>
            <a:r>
              <a:rPr lang="ar-SY" sz="2000" dirty="0" smtClean="0"/>
              <a:t> النبات يبدأ بتكوين عدد معين من </a:t>
            </a:r>
            <a:r>
              <a:rPr lang="ar-SY" sz="2000" dirty="0" err="1" smtClean="0"/>
              <a:t>الاوراق</a:t>
            </a:r>
            <a:r>
              <a:rPr lang="ar-SY" sz="2000" dirty="0" smtClean="0"/>
              <a:t> ثم يدخل الطور التكاثري وان الحرارة العظمى التي تحول النبات </a:t>
            </a:r>
            <a:r>
              <a:rPr lang="ar-SY" sz="2000" dirty="0" err="1" smtClean="0"/>
              <a:t>الى</a:t>
            </a:r>
            <a:r>
              <a:rPr lang="ar-SY" sz="2000" dirty="0" smtClean="0"/>
              <a:t> الطور التكاثري هي 20-25 </a:t>
            </a:r>
            <a:r>
              <a:rPr lang="ar-SY" sz="2000" dirty="0" err="1" smtClean="0"/>
              <a:t>م</a:t>
            </a:r>
            <a:r>
              <a:rPr lang="ar-SY" sz="2000" dirty="0" smtClean="0"/>
              <a:t>.</a:t>
            </a:r>
            <a:endParaRPr lang="en-US" sz="2000" dirty="0" smtClean="0"/>
          </a:p>
          <a:p>
            <a:pPr lvl="0"/>
            <a:r>
              <a:rPr lang="ar-SY" sz="2000" dirty="0" smtClean="0"/>
              <a:t>المجموعة الثانية وتشمل </a:t>
            </a:r>
            <a:r>
              <a:rPr lang="ar-SY" sz="2000" dirty="0" err="1" smtClean="0"/>
              <a:t>الاصناف</a:t>
            </a:r>
            <a:r>
              <a:rPr lang="ar-SY" sz="2000" dirty="0" smtClean="0"/>
              <a:t> ذات الحولين: وهي </a:t>
            </a:r>
            <a:r>
              <a:rPr lang="ar-SY" sz="2000" dirty="0" err="1" smtClean="0"/>
              <a:t>اصناف</a:t>
            </a:r>
            <a:r>
              <a:rPr lang="ar-SY" sz="2000" dirty="0" smtClean="0"/>
              <a:t> لها فترة حداثة واضحة وبعد وصول النبات </a:t>
            </a:r>
            <a:r>
              <a:rPr lang="ar-SY" sz="2000" dirty="0" err="1" smtClean="0"/>
              <a:t>الى</a:t>
            </a:r>
            <a:r>
              <a:rPr lang="ar-SY" sz="2000" dirty="0" smtClean="0"/>
              <a:t> حجم معين يتحول النبات </a:t>
            </a:r>
            <a:r>
              <a:rPr lang="ar-SY" sz="2000" dirty="0" err="1" smtClean="0"/>
              <a:t>الى</a:t>
            </a:r>
            <a:r>
              <a:rPr lang="ar-SY" sz="2000" dirty="0" smtClean="0"/>
              <a:t> الطور التكاثري بعد تعرضه </a:t>
            </a:r>
            <a:r>
              <a:rPr lang="ar-SY" sz="2000" dirty="0" err="1" smtClean="0"/>
              <a:t>الى</a:t>
            </a:r>
            <a:r>
              <a:rPr lang="ar-SY" sz="2000" dirty="0" smtClean="0"/>
              <a:t> درجات حرارية منخفضة اقل من 10م لمدة معينة من الزمن.</a:t>
            </a:r>
            <a:endParaRPr lang="en-US" sz="2000" dirty="0" smtClean="0"/>
          </a:p>
          <a:p>
            <a:pPr lvl="0"/>
            <a:r>
              <a:rPr lang="ar-SY" sz="2000" dirty="0" smtClean="0"/>
              <a:t>المجموعة الثالثة وتشمل </a:t>
            </a:r>
            <a:r>
              <a:rPr lang="ar-SY" sz="2000" dirty="0" err="1" smtClean="0"/>
              <a:t>الاصناف</a:t>
            </a:r>
            <a:r>
              <a:rPr lang="ar-SY" sz="2000" dirty="0" smtClean="0"/>
              <a:t> الوسطية: وهي </a:t>
            </a:r>
            <a:r>
              <a:rPr lang="ar-SY" sz="2000" dirty="0" err="1" smtClean="0"/>
              <a:t>الاصناف</a:t>
            </a:r>
            <a:r>
              <a:rPr lang="ar-SY" sz="2000" dirty="0" smtClean="0"/>
              <a:t> التي تزرع </a:t>
            </a:r>
            <a:r>
              <a:rPr lang="ar-SY" sz="2000" dirty="0" err="1" smtClean="0"/>
              <a:t>اواخر</a:t>
            </a:r>
            <a:r>
              <a:rPr lang="ar-SY" sz="2000" dirty="0" smtClean="0"/>
              <a:t> الخريف </a:t>
            </a:r>
            <a:r>
              <a:rPr lang="ar-SY" sz="2000" dirty="0" err="1" smtClean="0"/>
              <a:t>او</a:t>
            </a:r>
            <a:r>
              <a:rPr lang="ar-SY" sz="2000" dirty="0" smtClean="0"/>
              <a:t> بداية الشتاء وتكون كوسط بين المجموعتين.</a:t>
            </a:r>
            <a:endParaRPr lang="en-US" sz="2000" dirty="0" smtClean="0"/>
          </a:p>
          <a:p>
            <a:r>
              <a:rPr lang="ar-SY" sz="2000" b="1" dirty="0" smtClean="0"/>
              <a:t>الظروف الجوية</a:t>
            </a:r>
            <a:r>
              <a:rPr lang="ar-SY" sz="2000" dirty="0" smtClean="0"/>
              <a:t>: ينمو </a:t>
            </a:r>
            <a:r>
              <a:rPr lang="ar-SY" sz="2000" dirty="0" err="1" smtClean="0"/>
              <a:t>القرنابيط</a:t>
            </a:r>
            <a:r>
              <a:rPr lang="ar-SY" sz="2000" dirty="0" smtClean="0"/>
              <a:t> جيداً في الجو البارد الرطب وتحتاج بذور </a:t>
            </a:r>
            <a:r>
              <a:rPr lang="ar-SY" sz="2000" dirty="0" err="1" smtClean="0"/>
              <a:t>القرنابيط</a:t>
            </a:r>
            <a:r>
              <a:rPr lang="ar-SY" sz="2000" dirty="0" smtClean="0"/>
              <a:t> </a:t>
            </a:r>
            <a:r>
              <a:rPr lang="ar-SY" sz="2000" dirty="0" err="1" smtClean="0"/>
              <a:t>الى</a:t>
            </a:r>
            <a:r>
              <a:rPr lang="ar-SY" sz="2000" dirty="0" smtClean="0"/>
              <a:t> 6 </a:t>
            </a:r>
            <a:r>
              <a:rPr lang="ar-SY" sz="2000" dirty="0" err="1" smtClean="0"/>
              <a:t>ايام</a:t>
            </a:r>
            <a:r>
              <a:rPr lang="ar-SY" sz="2000" dirty="0" smtClean="0"/>
              <a:t> للإنبات على حرارة 20م ولا يقاوم النبات انخفاض الحرارة من الصقيع ولا يقاوم ارتفاع درجات الحرارة العالية </a:t>
            </a:r>
            <a:r>
              <a:rPr lang="ar-SY" sz="2000" dirty="0" err="1" smtClean="0"/>
              <a:t>اذ</a:t>
            </a:r>
            <a:r>
              <a:rPr lang="ar-SY" sz="2000" dirty="0" smtClean="0"/>
              <a:t> </a:t>
            </a:r>
            <a:r>
              <a:rPr lang="ar-SY" sz="2000" dirty="0" err="1" smtClean="0"/>
              <a:t>ان</a:t>
            </a:r>
            <a:r>
              <a:rPr lang="ar-SY" sz="2000" dirty="0" smtClean="0"/>
              <a:t> الرؤوس لا تتكون جيداً لذا فالنبات يزرع خلال فصلي الخريف والشتاء.</a:t>
            </a:r>
            <a:endParaRPr lang="en-US" sz="2000" dirty="0" smtClean="0"/>
          </a:p>
          <a:p>
            <a:r>
              <a:rPr lang="ar-SY" sz="2000" b="1" dirty="0" smtClean="0"/>
              <a:t>التربة الملائمة:</a:t>
            </a:r>
            <a:r>
              <a:rPr lang="ar-SY" sz="2000" dirty="0" smtClean="0"/>
              <a:t> تعتبر التربة العميقة </a:t>
            </a:r>
            <a:r>
              <a:rPr lang="ar-SY" sz="2000" dirty="0" err="1" smtClean="0"/>
              <a:t>المزيجية</a:t>
            </a:r>
            <a:r>
              <a:rPr lang="ar-SY" sz="2000" dirty="0" smtClean="0"/>
              <a:t> هي </a:t>
            </a:r>
            <a:r>
              <a:rPr lang="ar-SY" sz="2000" dirty="0" err="1" smtClean="0"/>
              <a:t>احسن</a:t>
            </a:r>
            <a:r>
              <a:rPr lang="ar-SY" sz="2000" dirty="0" smtClean="0"/>
              <a:t> الترب لنمو البنات وان نبات </a:t>
            </a:r>
            <a:r>
              <a:rPr lang="ar-SY" sz="2000" dirty="0" err="1" smtClean="0"/>
              <a:t>القرنابيط</a:t>
            </a:r>
            <a:r>
              <a:rPr lang="ar-SY" sz="2000" dirty="0" smtClean="0"/>
              <a:t> حساس جداً لارتفاع الحموضة في التربة وحيث وجد </a:t>
            </a:r>
            <a:r>
              <a:rPr lang="ar-SY" sz="2000" dirty="0" err="1" smtClean="0"/>
              <a:t>ان</a:t>
            </a:r>
            <a:r>
              <a:rPr lang="ar-SY" sz="2000" dirty="0" smtClean="0"/>
              <a:t> </a:t>
            </a:r>
            <a:r>
              <a:rPr lang="ar-SY" sz="2000" dirty="0" err="1" smtClean="0"/>
              <a:t>اعلى</a:t>
            </a:r>
            <a:r>
              <a:rPr lang="ar-SY" sz="2000" dirty="0" smtClean="0"/>
              <a:t> حاصل لمعظم </a:t>
            </a:r>
            <a:r>
              <a:rPr lang="ar-SY" sz="2000" dirty="0" err="1" smtClean="0"/>
              <a:t>الاصناف</a:t>
            </a:r>
            <a:r>
              <a:rPr lang="ar-SY" sz="2000" dirty="0" smtClean="0"/>
              <a:t> قد ازداد عندما قلت الحموضة في التربة </a:t>
            </a:r>
            <a:r>
              <a:rPr lang="ar-SY" sz="2000" dirty="0" err="1" smtClean="0"/>
              <a:t>الى</a:t>
            </a:r>
            <a:r>
              <a:rPr lang="ar-SY" sz="2000" dirty="0" smtClean="0"/>
              <a:t> 4,5-5.5.</a:t>
            </a:r>
            <a:endParaRPr lang="en-US" sz="2000" dirty="0" smtClean="0"/>
          </a:p>
          <a:p>
            <a:r>
              <a:rPr lang="ar-SY" sz="2000" b="1" dirty="0" smtClean="0"/>
              <a:t>التسميد</a:t>
            </a:r>
            <a:r>
              <a:rPr lang="ar-SY" sz="2000" dirty="0" smtClean="0"/>
              <a:t>: يحتاج </a:t>
            </a:r>
            <a:r>
              <a:rPr lang="ar-SY" sz="2000" dirty="0" err="1" smtClean="0"/>
              <a:t>القرنابيط</a:t>
            </a:r>
            <a:r>
              <a:rPr lang="ar-SY" sz="2000" dirty="0" smtClean="0"/>
              <a:t> </a:t>
            </a:r>
            <a:r>
              <a:rPr lang="ar-SY" sz="2000" dirty="0" err="1" smtClean="0"/>
              <a:t>الى</a:t>
            </a:r>
            <a:r>
              <a:rPr lang="ar-SY" sz="2000" dirty="0" smtClean="0"/>
              <a:t> كمية جيدة من </a:t>
            </a:r>
            <a:r>
              <a:rPr lang="ar-SY" sz="2000" dirty="0" err="1" smtClean="0"/>
              <a:t>الاسمدة</a:t>
            </a:r>
            <a:r>
              <a:rPr lang="ar-SY" sz="2000" dirty="0" smtClean="0"/>
              <a:t> الحيوانية وذلك لزيادة نمو النبات وزيادة حجم </a:t>
            </a:r>
            <a:r>
              <a:rPr lang="ar-SY" sz="2000" dirty="0" err="1" smtClean="0"/>
              <a:t>الاقراص</a:t>
            </a:r>
            <a:r>
              <a:rPr lang="ar-SY" sz="2000" dirty="0" smtClean="0"/>
              <a:t> ويمكن </a:t>
            </a:r>
            <a:r>
              <a:rPr lang="ar-SY" sz="2000" dirty="0" err="1" smtClean="0"/>
              <a:t>اضافة</a:t>
            </a:r>
            <a:r>
              <a:rPr lang="ar-SY" sz="2000" dirty="0" smtClean="0"/>
              <a:t> السماد الحيواني بمقدار 10-15 طن / </a:t>
            </a:r>
            <a:r>
              <a:rPr lang="ar-SY" sz="2000" dirty="0" err="1" smtClean="0"/>
              <a:t>دونم</a:t>
            </a:r>
            <a:r>
              <a:rPr lang="ar-SY" sz="2000" dirty="0" smtClean="0"/>
              <a:t> عند تحضير التربة ويستخدم نفس البرنامج </a:t>
            </a:r>
            <a:r>
              <a:rPr lang="ar-SY" sz="2000" dirty="0" err="1" smtClean="0"/>
              <a:t>السمادي</a:t>
            </a:r>
            <a:r>
              <a:rPr lang="ar-SY" sz="2000" dirty="0" smtClean="0"/>
              <a:t> المستخدم في </a:t>
            </a:r>
            <a:r>
              <a:rPr lang="ar-SY" sz="2000" dirty="0" err="1" smtClean="0"/>
              <a:t>اللهانة</a:t>
            </a:r>
            <a:r>
              <a:rPr lang="ar-SY" sz="2000" dirty="0" smtClean="0"/>
              <a:t>.</a:t>
            </a:r>
            <a:endParaRPr lang="en-US" sz="2000" dirty="0" smtClean="0"/>
          </a:p>
          <a:p>
            <a:r>
              <a:rPr lang="ar-SY" sz="2000" dirty="0" err="1" smtClean="0"/>
              <a:t>اما</a:t>
            </a:r>
            <a:r>
              <a:rPr lang="ar-SY" sz="2000" dirty="0" smtClean="0"/>
              <a:t> موعد الزراعة وطريقة الزراعة وعمليات الخدمة الزراعية في تشبه </a:t>
            </a:r>
            <a:r>
              <a:rPr lang="ar-SY" sz="2000" dirty="0" err="1" smtClean="0"/>
              <a:t>اللهانة</a:t>
            </a:r>
            <a:r>
              <a:rPr lang="ar-SY" sz="2000" dirty="0" smtClean="0"/>
              <a:t>.</a:t>
            </a:r>
            <a:endParaRPr lang="en-US" sz="2000" dirty="0" smtClean="0"/>
          </a:p>
          <a:p>
            <a:r>
              <a:rPr lang="ar-SY" sz="2000" dirty="0" smtClean="0"/>
              <a:t> </a:t>
            </a:r>
            <a:endParaRPr lang="en-US" sz="2000" dirty="0" smtClean="0"/>
          </a:p>
          <a:p>
            <a:r>
              <a:rPr lang="ar-SY" sz="2000" b="1" dirty="0" smtClean="0"/>
              <a:t>تكوين الرؤوس </a:t>
            </a:r>
            <a:r>
              <a:rPr lang="ar-SY" sz="2000" b="1" dirty="0" err="1" smtClean="0"/>
              <a:t>والازهار</a:t>
            </a:r>
            <a:r>
              <a:rPr lang="ar-SY" sz="2000" b="1" dirty="0" smtClean="0"/>
              <a:t> في </a:t>
            </a:r>
            <a:r>
              <a:rPr lang="ar-SY" sz="2000" b="1" dirty="0" err="1" smtClean="0"/>
              <a:t>القرنابيط</a:t>
            </a:r>
            <a:r>
              <a:rPr lang="ar-SY" sz="2000" dirty="0" smtClean="0"/>
              <a:t>: تؤثر درجه الحرارة وطول النهار على </a:t>
            </a:r>
            <a:r>
              <a:rPr lang="ar-SY" sz="2000" dirty="0" err="1" smtClean="0"/>
              <a:t>انتاج</a:t>
            </a:r>
            <a:r>
              <a:rPr lang="ar-SY" sz="2000" dirty="0" smtClean="0"/>
              <a:t> الرؤوس </a:t>
            </a:r>
            <a:r>
              <a:rPr lang="ar-SY" sz="2000" dirty="0" err="1" smtClean="0"/>
              <a:t>والازهار</a:t>
            </a:r>
            <a:r>
              <a:rPr lang="ar-SY" sz="2000" dirty="0" smtClean="0"/>
              <a:t> في </a:t>
            </a:r>
            <a:r>
              <a:rPr lang="ar-SY" sz="2000" dirty="0" err="1" smtClean="0"/>
              <a:t>القرنابيط</a:t>
            </a:r>
            <a:r>
              <a:rPr lang="ar-SY" sz="2000" dirty="0" smtClean="0"/>
              <a:t> </a:t>
            </a:r>
            <a:r>
              <a:rPr lang="ar-SY" sz="2000" dirty="0" err="1" smtClean="0"/>
              <a:t>واثبتت</a:t>
            </a:r>
            <a:r>
              <a:rPr lang="ar-SY" sz="2000" dirty="0" smtClean="0"/>
              <a:t> الدراسات </a:t>
            </a:r>
            <a:r>
              <a:rPr lang="ar-SY" sz="2000" dirty="0" err="1" smtClean="0"/>
              <a:t>ان</a:t>
            </a:r>
            <a:r>
              <a:rPr lang="ar-SY" sz="2000" dirty="0" smtClean="0"/>
              <a:t> </a:t>
            </a:r>
            <a:r>
              <a:rPr lang="ar-SY" sz="2000" dirty="0" err="1" smtClean="0"/>
              <a:t>القرنابيط</a:t>
            </a:r>
            <a:r>
              <a:rPr lang="ar-SY" sz="2000" dirty="0" smtClean="0"/>
              <a:t> يجب </a:t>
            </a:r>
            <a:r>
              <a:rPr lang="ar-SY" sz="2000" dirty="0" err="1" smtClean="0"/>
              <a:t>ان</a:t>
            </a:r>
            <a:r>
              <a:rPr lang="ar-SY" sz="2000" dirty="0" smtClean="0"/>
              <a:t> يعبر فترة الحداثة قبل </a:t>
            </a:r>
            <a:r>
              <a:rPr lang="ar-SY" sz="2000" dirty="0" err="1" smtClean="0"/>
              <a:t>ان</a:t>
            </a:r>
            <a:r>
              <a:rPr lang="ar-SY" sz="2000" dirty="0" smtClean="0"/>
              <a:t> تؤثر درجات الحرارة المنخفضة على </a:t>
            </a:r>
            <a:r>
              <a:rPr lang="ar-SY" sz="2000" dirty="0" err="1" smtClean="0"/>
              <a:t>انتاج</a:t>
            </a:r>
            <a:r>
              <a:rPr lang="ar-SY" sz="2000" dirty="0" smtClean="0"/>
              <a:t> الرؤوس . كما واجد </a:t>
            </a:r>
            <a:r>
              <a:rPr lang="ar-SY" sz="2000" dirty="0" err="1" smtClean="0"/>
              <a:t>ان</a:t>
            </a:r>
            <a:r>
              <a:rPr lang="ar-SY" sz="2000" dirty="0" smtClean="0"/>
              <a:t> تأثير البرودة مستقل عن تأثير طول النهار من حيث التأثير على تكوين الرؤوس </a:t>
            </a:r>
            <a:r>
              <a:rPr lang="ar-SY" sz="2000" dirty="0" err="1" smtClean="0"/>
              <a:t>والازهار</a:t>
            </a:r>
            <a:r>
              <a:rPr lang="ar-SY" sz="2000" dirty="0" smtClean="0"/>
              <a:t> وان النباتات لم تزهر </a:t>
            </a:r>
            <a:r>
              <a:rPr lang="ar-SY" sz="2000" dirty="0" err="1" smtClean="0"/>
              <a:t>اذا</a:t>
            </a:r>
            <a:r>
              <a:rPr lang="ar-SY" sz="2000" dirty="0" smtClean="0"/>
              <a:t> عرضت </a:t>
            </a:r>
            <a:r>
              <a:rPr lang="ar-SY" sz="2000" dirty="0" err="1" smtClean="0"/>
              <a:t>الى</a:t>
            </a:r>
            <a:r>
              <a:rPr lang="ar-SY" sz="2000" dirty="0" smtClean="0"/>
              <a:t> نهار طويل </a:t>
            </a:r>
            <a:r>
              <a:rPr lang="ar-SY" sz="2000" dirty="0" err="1" smtClean="0"/>
              <a:t>او</a:t>
            </a:r>
            <a:r>
              <a:rPr lang="ar-SY" sz="2000" dirty="0" smtClean="0"/>
              <a:t> قصير طالما </a:t>
            </a:r>
            <a:r>
              <a:rPr lang="ar-SY" sz="2000" dirty="0" err="1" smtClean="0"/>
              <a:t>انها</a:t>
            </a:r>
            <a:r>
              <a:rPr lang="ar-SY" sz="2000" dirty="0" smtClean="0"/>
              <a:t> لن تتعرض </a:t>
            </a:r>
            <a:r>
              <a:rPr lang="ar-SY" sz="2000" dirty="0" err="1" smtClean="0"/>
              <a:t>الى</a:t>
            </a:r>
            <a:r>
              <a:rPr lang="ar-SY" sz="2000" dirty="0" smtClean="0"/>
              <a:t> الحرارة الواطئة .</a:t>
            </a:r>
            <a:r>
              <a:rPr lang="ar-SY" sz="2000" dirty="0" err="1" smtClean="0"/>
              <a:t>اما</a:t>
            </a:r>
            <a:r>
              <a:rPr lang="ar-SY" sz="2000" dirty="0" smtClean="0"/>
              <a:t> تأثير الحرارة المنخفضة في </a:t>
            </a:r>
            <a:r>
              <a:rPr lang="ar-SY" sz="2000" dirty="0" err="1" smtClean="0"/>
              <a:t>انتاج</a:t>
            </a:r>
            <a:r>
              <a:rPr lang="ar-SY" sz="2000" dirty="0" smtClean="0"/>
              <a:t> الرؤوس </a:t>
            </a:r>
            <a:r>
              <a:rPr lang="ar-SY" sz="2000" dirty="0" err="1" smtClean="0"/>
              <a:t>والازهار</a:t>
            </a:r>
            <a:r>
              <a:rPr lang="ar-SY" sz="2000" dirty="0" smtClean="0"/>
              <a:t> فهي تعتمد على الصنف وتزداد عند تقدم عمر النبات.</a:t>
            </a:r>
            <a:endParaRPr lang="en-US" sz="2000" dirty="0" smtClean="0"/>
          </a:p>
          <a:p>
            <a:r>
              <a:rPr lang="ar-SY" sz="2000" b="1" dirty="0" smtClean="0"/>
              <a:t>التبييض </a:t>
            </a:r>
            <a:r>
              <a:rPr lang="en-US" sz="2000" b="1" dirty="0" smtClean="0"/>
              <a:t>Blanching</a:t>
            </a:r>
            <a:r>
              <a:rPr lang="ar-SY" sz="2000" b="1" dirty="0" smtClean="0"/>
              <a:t>:</a:t>
            </a:r>
            <a:r>
              <a:rPr lang="ar-SY" sz="2000" dirty="0" smtClean="0"/>
              <a:t> تجري عملية التبييض وذلك بمنع وصول </a:t>
            </a:r>
            <a:r>
              <a:rPr lang="ar-SY" sz="2000" dirty="0" err="1" smtClean="0"/>
              <a:t>اشعه</a:t>
            </a:r>
            <a:r>
              <a:rPr lang="ar-SY" sz="2000" dirty="0" smtClean="0"/>
              <a:t> الشمس المباشرة للأقراص الزهرية </a:t>
            </a:r>
            <a:r>
              <a:rPr lang="ar-SY" sz="2000" dirty="0" err="1" smtClean="0"/>
              <a:t>او</a:t>
            </a:r>
            <a:r>
              <a:rPr lang="ar-SY" sz="2000" dirty="0" smtClean="0"/>
              <a:t> الرؤوس في </a:t>
            </a:r>
            <a:r>
              <a:rPr lang="ar-SY" sz="2000" dirty="0" err="1" smtClean="0"/>
              <a:t>القرنابيط</a:t>
            </a:r>
            <a:r>
              <a:rPr lang="ar-SY" sz="2000" dirty="0" smtClean="0"/>
              <a:t> حتى يمكن الحصول على </a:t>
            </a:r>
            <a:r>
              <a:rPr lang="ar-SY" sz="2000" dirty="0" err="1" smtClean="0"/>
              <a:t>اقراص</a:t>
            </a:r>
            <a:r>
              <a:rPr lang="ar-SY" sz="2000" dirty="0" smtClean="0"/>
              <a:t> </a:t>
            </a:r>
            <a:r>
              <a:rPr lang="ar-SY" sz="2000" dirty="0" err="1" smtClean="0"/>
              <a:t>ناصعه</a:t>
            </a:r>
            <a:r>
              <a:rPr lang="ar-SY" sz="2000" dirty="0" smtClean="0"/>
              <a:t> البياض وجذابة اللون وجيدة الطعم والخواص وتجري عملية التبييض وذلك بجمع </a:t>
            </a:r>
            <a:r>
              <a:rPr lang="ar-SY" sz="2000" dirty="0" err="1" smtClean="0"/>
              <a:t>الاوراق</a:t>
            </a:r>
            <a:r>
              <a:rPr lang="ar-SY" sz="2000" dirty="0" smtClean="0"/>
              <a:t> الخارجية فوق القرص ثم لفها بقطعة من المطاط النايلون </a:t>
            </a:r>
            <a:r>
              <a:rPr lang="ar-SY" sz="2000" dirty="0" err="1" smtClean="0"/>
              <a:t>او</a:t>
            </a:r>
            <a:r>
              <a:rPr lang="ar-SY" sz="2000" dirty="0" smtClean="0"/>
              <a:t> الخيط وبعد فترة من 3-5 </a:t>
            </a:r>
            <a:r>
              <a:rPr lang="ar-SY" sz="2000" dirty="0" err="1" smtClean="0"/>
              <a:t>ايام</a:t>
            </a:r>
            <a:r>
              <a:rPr lang="ar-SY" sz="2000" dirty="0" smtClean="0"/>
              <a:t> </a:t>
            </a:r>
            <a:r>
              <a:rPr lang="ar-SY" sz="2000" dirty="0" err="1" smtClean="0"/>
              <a:t>اثناء</a:t>
            </a:r>
            <a:r>
              <a:rPr lang="ar-SY" sz="2000" dirty="0" smtClean="0"/>
              <a:t> الجو الحار </a:t>
            </a:r>
            <a:r>
              <a:rPr lang="ar-SY" sz="2000" dirty="0" err="1" smtClean="0"/>
              <a:t>او</a:t>
            </a:r>
            <a:r>
              <a:rPr lang="ar-SY" sz="2000" dirty="0" smtClean="0"/>
              <a:t> 8-12 يوم </a:t>
            </a:r>
            <a:r>
              <a:rPr lang="ar-SY" sz="2000" dirty="0" err="1" smtClean="0"/>
              <a:t>اذا</a:t>
            </a:r>
            <a:r>
              <a:rPr lang="ar-SY" sz="2000" dirty="0" smtClean="0"/>
              <a:t> كان الجو بارد تفك </a:t>
            </a:r>
            <a:r>
              <a:rPr lang="ar-SY" sz="2000" dirty="0" err="1" smtClean="0"/>
              <a:t>الاربطة</a:t>
            </a:r>
            <a:r>
              <a:rPr lang="ar-SY" sz="2000" dirty="0" smtClean="0"/>
              <a:t> </a:t>
            </a:r>
            <a:r>
              <a:rPr lang="ar-SY" sz="2000" dirty="0" err="1" smtClean="0"/>
              <a:t>اما</a:t>
            </a:r>
            <a:r>
              <a:rPr lang="ar-SY" sz="2000" dirty="0" smtClean="0"/>
              <a:t> وقت </a:t>
            </a:r>
            <a:r>
              <a:rPr lang="ar-SY" sz="2000" dirty="0" err="1" smtClean="0"/>
              <a:t>اجراء</a:t>
            </a:r>
            <a:r>
              <a:rPr lang="ar-SY" sz="2000" dirty="0" smtClean="0"/>
              <a:t> عملية التبييض فهو عندما تبدأ </a:t>
            </a:r>
            <a:r>
              <a:rPr lang="ar-SY" sz="2000" dirty="0" err="1" smtClean="0"/>
              <a:t>اوراق</a:t>
            </a:r>
            <a:r>
              <a:rPr lang="ar-SY" sz="2000" dirty="0" smtClean="0"/>
              <a:t> النبات الكبيرة في الانفتاح </a:t>
            </a:r>
            <a:r>
              <a:rPr lang="ar-SY" sz="2000" dirty="0" err="1" smtClean="0"/>
              <a:t>الى</a:t>
            </a:r>
            <a:r>
              <a:rPr lang="ar-SY" sz="2000" dirty="0" smtClean="0"/>
              <a:t> الخارج مبتعدة من القرص.</a:t>
            </a:r>
            <a:endParaRPr lang="en-US" sz="2000" dirty="0" smtClean="0"/>
          </a:p>
          <a:p>
            <a:r>
              <a:rPr lang="ar-SY" sz="2000" b="1" dirty="0" smtClean="0"/>
              <a:t>النضج:</a:t>
            </a:r>
            <a:r>
              <a:rPr lang="ar-SY" sz="2000" dirty="0" smtClean="0"/>
              <a:t> تحصد </a:t>
            </a:r>
            <a:r>
              <a:rPr lang="ar-SY" sz="2000" dirty="0" err="1" smtClean="0"/>
              <a:t>الاقراص</a:t>
            </a:r>
            <a:r>
              <a:rPr lang="ar-SY" sz="2000" dirty="0" smtClean="0"/>
              <a:t> عند بلوغها حجماً مناسباً للتسويق وقبل </a:t>
            </a:r>
            <a:r>
              <a:rPr lang="ar-SY" sz="2000" dirty="0" err="1" smtClean="0"/>
              <a:t>ان</a:t>
            </a:r>
            <a:r>
              <a:rPr lang="ar-SY" sz="2000" dirty="0" smtClean="0"/>
              <a:t> تتفكك وتصبح </a:t>
            </a:r>
            <a:r>
              <a:rPr lang="ar-SY" sz="2000" dirty="0" err="1" smtClean="0"/>
              <a:t>زغبيه</a:t>
            </a:r>
            <a:r>
              <a:rPr lang="ar-SY" sz="2000" dirty="0" smtClean="0"/>
              <a:t> . </a:t>
            </a:r>
            <a:r>
              <a:rPr lang="ar-SY" sz="2000" dirty="0" err="1" smtClean="0"/>
              <a:t>اما</a:t>
            </a:r>
            <a:r>
              <a:rPr lang="ar-SY" sz="2000" dirty="0" smtClean="0"/>
              <a:t> حجم </a:t>
            </a:r>
            <a:r>
              <a:rPr lang="ar-SY" sz="2000" dirty="0" err="1" smtClean="0"/>
              <a:t>الاقراص</a:t>
            </a:r>
            <a:r>
              <a:rPr lang="ar-SY" sz="2000" dirty="0" smtClean="0"/>
              <a:t> فهو يعتمد على نوع النبات , وتنضج </a:t>
            </a:r>
            <a:r>
              <a:rPr lang="ar-SY" sz="2000" dirty="0" err="1" smtClean="0"/>
              <a:t>الاقراص</a:t>
            </a:r>
            <a:r>
              <a:rPr lang="ar-SY" sz="2000" dirty="0" smtClean="0"/>
              <a:t> بعد 3,5-5 </a:t>
            </a:r>
            <a:r>
              <a:rPr lang="ar-SY" sz="2000" dirty="0" err="1" smtClean="0"/>
              <a:t>اشهر</a:t>
            </a:r>
            <a:r>
              <a:rPr lang="ar-SY" sz="2000" dirty="0" smtClean="0"/>
              <a:t> من الشتل وتستمر فترة الجمع للمحصول بين 1,5-2 شهر ويباشر بالحصاد عندما تكون </a:t>
            </a:r>
            <a:r>
              <a:rPr lang="ar-SY" sz="2000" dirty="0" err="1" smtClean="0"/>
              <a:t>احجام</a:t>
            </a:r>
            <a:r>
              <a:rPr lang="ar-SY" sz="2000" dirty="0" smtClean="0"/>
              <a:t> الرؤوس مناسبة وصالحة للتسويق وقبل  بدء استطالة الرؤوس وعند الحصاد يجب قطع النبات تحت الرأس بواسطة سكين حاد ويبدأ بعد ذلك قطع </a:t>
            </a:r>
            <a:r>
              <a:rPr lang="ar-SY" sz="2000" dirty="0" err="1" smtClean="0"/>
              <a:t>الاوراق</a:t>
            </a:r>
            <a:r>
              <a:rPr lang="ar-SY" sz="2000" dirty="0" smtClean="0"/>
              <a:t> الخارجية مع ترك مسافة 1,25-2,5 سم من قواعد هذه </a:t>
            </a:r>
            <a:r>
              <a:rPr lang="ar-SY" sz="2000" dirty="0" err="1" smtClean="0"/>
              <a:t>الاوراق</a:t>
            </a:r>
            <a:r>
              <a:rPr lang="ar-SY" sz="2000" dirty="0" smtClean="0"/>
              <a:t> فوق سطح الرأس هذه </a:t>
            </a:r>
            <a:r>
              <a:rPr lang="ar-SY" sz="2000" dirty="0" err="1" smtClean="0"/>
              <a:t>الاوراق</a:t>
            </a:r>
            <a:r>
              <a:rPr lang="ar-SY" sz="2000" dirty="0" smtClean="0"/>
              <a:t> تحافظ على الرأس من الجروح والخدوش </a:t>
            </a:r>
            <a:r>
              <a:rPr lang="ar-SY" sz="2000" dirty="0" err="1" smtClean="0"/>
              <a:t>اثناء</a:t>
            </a:r>
            <a:r>
              <a:rPr lang="ar-SY" sz="2000" dirty="0" smtClean="0"/>
              <a:t> التعبئة والتخزين والتسويق.</a:t>
            </a:r>
            <a:endParaRPr lang="en-US" sz="2000" dirty="0" smtClean="0"/>
          </a:p>
          <a:p>
            <a:endParaRPr lang="en-US" sz="2000" dirty="0" smtClean="0"/>
          </a:p>
          <a:p>
            <a:pPr>
              <a:buNone/>
            </a:pP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85800" y="381000"/>
            <a:ext cx="7772400" cy="6477000"/>
          </a:xfrm>
        </p:spPr>
        <p:txBody>
          <a:bodyPr>
            <a:normAutofit fontScale="90000"/>
          </a:bodyPr>
          <a:lstStyle/>
          <a:p>
            <a:pPr algn="r"/>
            <a:r>
              <a:rPr lang="ar-SY" sz="2200" b="1" u="sng" dirty="0" smtClean="0"/>
              <a:t/>
            </a:r>
            <a:br>
              <a:rPr lang="ar-SY" sz="2200" b="1" u="sng" dirty="0" smtClean="0"/>
            </a:br>
            <a:r>
              <a:rPr lang="ar-SY" sz="2200" b="1" u="sng" dirty="0"/>
              <a:t/>
            </a:r>
            <a:br>
              <a:rPr lang="ar-SY" sz="2200" b="1" u="sng" dirty="0"/>
            </a:br>
            <a:r>
              <a:rPr lang="ar-SY" sz="2200" b="1" u="sng" dirty="0" smtClean="0"/>
              <a:t/>
            </a:r>
            <a:br>
              <a:rPr lang="ar-SY" sz="2200" b="1" u="sng" dirty="0" smtClean="0"/>
            </a:br>
            <a:r>
              <a:rPr lang="ar-SY" sz="2200" b="1" u="sng" dirty="0"/>
              <a:t/>
            </a:r>
            <a:br>
              <a:rPr lang="ar-SY" sz="2200" b="1" u="sng" dirty="0"/>
            </a:br>
            <a:r>
              <a:rPr lang="ar-SY" sz="2200" b="1" u="sng" dirty="0" smtClean="0"/>
              <a:t/>
            </a:r>
            <a:br>
              <a:rPr lang="ar-SY" sz="2200" b="1" u="sng" dirty="0" smtClean="0"/>
            </a:br>
            <a:r>
              <a:rPr lang="ar-SY" sz="2200" b="1" u="sng" dirty="0"/>
              <a:t/>
            </a:r>
            <a:br>
              <a:rPr lang="ar-SY" sz="2200" b="1" u="sng" dirty="0"/>
            </a:br>
            <a:r>
              <a:rPr lang="ar-SY" sz="2200" b="1" u="sng" dirty="0" smtClean="0"/>
              <a:t/>
            </a:r>
            <a:br>
              <a:rPr lang="ar-SY" sz="2200" b="1" u="sng" dirty="0" smtClean="0"/>
            </a:br>
            <a:r>
              <a:rPr lang="ar-SY" sz="2200" b="1" u="sng" dirty="0"/>
              <a:t/>
            </a:r>
            <a:br>
              <a:rPr lang="ar-SY" sz="2200" b="1" u="sng" dirty="0"/>
            </a:br>
            <a:r>
              <a:rPr lang="ar-SY" sz="2200" b="1" u="sng" dirty="0" smtClean="0"/>
              <a:t/>
            </a:r>
            <a:br>
              <a:rPr lang="ar-SY" sz="2200" b="1" u="sng" dirty="0" smtClean="0"/>
            </a:br>
            <a:r>
              <a:rPr lang="ar-SY" sz="2200" b="1" u="sng" dirty="0"/>
              <a:t/>
            </a:r>
            <a:br>
              <a:rPr lang="ar-SY" sz="2200" b="1" u="sng" dirty="0"/>
            </a:br>
            <a:r>
              <a:rPr lang="ar-SY" sz="2200" b="1" u="sng" dirty="0" smtClean="0"/>
              <a:t/>
            </a:r>
            <a:br>
              <a:rPr lang="ar-SY" sz="2200" b="1" u="sng" dirty="0" smtClean="0"/>
            </a:br>
            <a:r>
              <a:rPr lang="ar-SY" sz="2700" b="1" u="sng" dirty="0"/>
              <a:t/>
            </a:r>
            <a:br>
              <a:rPr lang="ar-SY" sz="2700" b="1" u="sng" dirty="0"/>
            </a:br>
            <a:r>
              <a:rPr lang="ar-EG" sz="2700" b="1" u="sng" dirty="0" smtClean="0"/>
              <a:t>المحاضرة </a:t>
            </a:r>
            <a:r>
              <a:rPr lang="ar-EG" sz="2700" b="1" u="sng" dirty="0"/>
              <a:t>الثانية ( تصنيف محاصيل الخضر)</a:t>
            </a:r>
            <a:r>
              <a:rPr lang="en-US" sz="2700" dirty="0"/>
              <a:t/>
            </a:r>
            <a:br>
              <a:rPr lang="en-US" sz="2700" dirty="0"/>
            </a:br>
            <a:r>
              <a:rPr lang="ar-EG" sz="2700" dirty="0" err="1"/>
              <a:t>ان</a:t>
            </a:r>
            <a:r>
              <a:rPr lang="ar-EG" sz="2700" dirty="0"/>
              <a:t> تقسيم محاصيل الخضر </a:t>
            </a:r>
            <a:r>
              <a:rPr lang="ar-EG" sz="2700" dirty="0" err="1"/>
              <a:t>الى</a:t>
            </a:r>
            <a:r>
              <a:rPr lang="ar-EG" sz="2700" dirty="0"/>
              <a:t> مجموعات متشابهة </a:t>
            </a:r>
            <a:r>
              <a:rPr lang="ar-EG" sz="2700" dirty="0" err="1"/>
              <a:t>او</a:t>
            </a:r>
            <a:r>
              <a:rPr lang="ar-EG" sz="2700" dirty="0"/>
              <a:t> متقاربة في احتياجاتها سوف يسهل دراسة ومناقشة </a:t>
            </a:r>
            <a:r>
              <a:rPr lang="ar-EG" sz="2700" dirty="0" err="1"/>
              <a:t>اسس</a:t>
            </a:r>
            <a:r>
              <a:rPr lang="ar-EG" sz="2700" dirty="0"/>
              <a:t> </a:t>
            </a:r>
            <a:r>
              <a:rPr lang="ar-EG" sz="2700" dirty="0" err="1"/>
              <a:t>انتاج</a:t>
            </a:r>
            <a:r>
              <a:rPr lang="ar-EG" sz="2700" dirty="0"/>
              <a:t> هذه المحاصيل , كما انه يجنبنا التكرار غير الضروري.</a:t>
            </a:r>
            <a:r>
              <a:rPr lang="en-US" sz="2700" dirty="0"/>
              <a:t/>
            </a:r>
            <a:br>
              <a:rPr lang="en-US" sz="2700" dirty="0"/>
            </a:br>
            <a:r>
              <a:rPr lang="ar-EG" sz="2700" dirty="0"/>
              <a:t>ويوجد </a:t>
            </a:r>
            <a:r>
              <a:rPr lang="ar-EG" sz="2700" dirty="0" err="1"/>
              <a:t>اكثر</a:t>
            </a:r>
            <a:r>
              <a:rPr lang="ar-EG" sz="2700" dirty="0"/>
              <a:t> من طريقة لتقسيم محاصيل الخضر. فمثلا يمكن تقسيمها حسب دورة الحياة ( حولية , محولة , معمرة ) </a:t>
            </a:r>
            <a:r>
              <a:rPr lang="ar-EG" sz="2700" dirty="0" err="1"/>
              <a:t>او</a:t>
            </a:r>
            <a:r>
              <a:rPr lang="ar-EG" sz="2700" dirty="0"/>
              <a:t> حسب مقاومتها للملوحة , </a:t>
            </a:r>
            <a:r>
              <a:rPr lang="ar-EG" sz="2700" dirty="0" err="1"/>
              <a:t>الا</a:t>
            </a:r>
            <a:r>
              <a:rPr lang="ar-EG" sz="2700" dirty="0"/>
              <a:t> </a:t>
            </a:r>
            <a:r>
              <a:rPr lang="ar-EG" sz="2700" dirty="0" err="1"/>
              <a:t>اننا</a:t>
            </a:r>
            <a:r>
              <a:rPr lang="ar-EG" sz="2700" dirty="0"/>
              <a:t> سنقتصر على ذكر الطرق </a:t>
            </a:r>
            <a:r>
              <a:rPr lang="ar-EG" sz="2700" dirty="0" err="1"/>
              <a:t>الاربعة</a:t>
            </a:r>
            <a:r>
              <a:rPr lang="ar-EG" sz="2700" dirty="0"/>
              <a:t> المتعارف عليها والمستعملة في مختلف </a:t>
            </a:r>
            <a:r>
              <a:rPr lang="ar-EG" sz="2700" dirty="0" err="1"/>
              <a:t>انحاء</a:t>
            </a:r>
            <a:r>
              <a:rPr lang="ar-EG" sz="2700" dirty="0"/>
              <a:t> العالم مع ذكر مزايا وعيوب كل طريقة وهذه الطرق هي:</a:t>
            </a:r>
            <a:r>
              <a:rPr lang="en-US" sz="2700" dirty="0"/>
              <a:t/>
            </a:r>
            <a:br>
              <a:rPr lang="en-US" sz="2700" dirty="0"/>
            </a:br>
            <a:r>
              <a:rPr lang="ar-EG" sz="2700" b="1" dirty="0"/>
              <a:t>التقسيم حسب الاحتياجات الحرارية :</a:t>
            </a:r>
            <a:r>
              <a:rPr lang="en-US" sz="2700" dirty="0"/>
              <a:t/>
            </a:r>
            <a:br>
              <a:rPr lang="en-US" sz="2700" dirty="0"/>
            </a:br>
            <a:r>
              <a:rPr lang="ar-EG" sz="2700" dirty="0"/>
              <a:t>من المعروف في عالم الزراعة </a:t>
            </a:r>
            <a:r>
              <a:rPr lang="ar-EG" sz="2700" dirty="0" err="1"/>
              <a:t>ان</a:t>
            </a:r>
            <a:r>
              <a:rPr lang="ar-EG" sz="2700" dirty="0"/>
              <a:t> قسماً من النباتات تجود زراعتها في فصل معين من فصول السنة وهذا ينطبق على محاصيل الخضر .</a:t>
            </a:r>
            <a:r>
              <a:rPr lang="en-US" sz="2700" dirty="0"/>
              <a:t/>
            </a:r>
            <a:br>
              <a:rPr lang="en-US" sz="2700" dirty="0"/>
            </a:br>
            <a:r>
              <a:rPr lang="ar-EG" sz="2700" dirty="0"/>
              <a:t>وحسب هذا التقسيم فانه يمكن وضع محاصيل الخضر المختلفة في مجموعتين حسب احتياجاتها الحرارية العامة طوال موسم نموها . وهاتان المجموعتان هما:</a:t>
            </a:r>
            <a:r>
              <a:rPr lang="en-US" sz="2700" dirty="0"/>
              <a:t/>
            </a:r>
            <a:br>
              <a:rPr lang="en-US" sz="2700" dirty="0"/>
            </a:br>
            <a:r>
              <a:rPr lang="ar-EG" sz="2700" dirty="0"/>
              <a:t> </a:t>
            </a:r>
            <a:r>
              <a:rPr lang="ar-EG" sz="2700" b="1" dirty="0" smtClean="0"/>
              <a:t>مجموعة </a:t>
            </a:r>
            <a:r>
              <a:rPr lang="ar-EG" sz="2700" b="1" dirty="0"/>
              <a:t>محاصيل الخضر الشتوية : </a:t>
            </a:r>
            <a:r>
              <a:rPr lang="ar-EG" sz="2700" dirty="0"/>
              <a:t>وتضم كلا من </a:t>
            </a:r>
            <a:r>
              <a:rPr lang="ar-EG" sz="2700" dirty="0" err="1"/>
              <a:t>اللهانة</a:t>
            </a:r>
            <a:r>
              <a:rPr lang="ar-EG" sz="2700" dirty="0"/>
              <a:t> </a:t>
            </a:r>
            <a:r>
              <a:rPr lang="ar-EG" sz="2700" dirty="0" err="1"/>
              <a:t>والقرنابيط</a:t>
            </a:r>
            <a:r>
              <a:rPr lang="ar-EG" sz="2700" dirty="0"/>
              <a:t> والفجل </a:t>
            </a:r>
            <a:r>
              <a:rPr lang="ar-EG" sz="2700" dirty="0" err="1"/>
              <a:t>والشلغم</a:t>
            </a:r>
            <a:r>
              <a:rPr lang="ar-EG" sz="2700" dirty="0"/>
              <a:t> (اللفت) والكلم والبصل والثوم </a:t>
            </a:r>
            <a:r>
              <a:rPr lang="ar-EG" sz="2700" dirty="0" err="1"/>
              <a:t>والكراث</a:t>
            </a:r>
            <a:r>
              <a:rPr lang="ar-EG" sz="2700" dirty="0"/>
              <a:t> </a:t>
            </a:r>
            <a:r>
              <a:rPr lang="ar-EG" sz="2700" dirty="0" err="1"/>
              <a:t>والبزاليا</a:t>
            </a:r>
            <a:r>
              <a:rPr lang="ar-EG" sz="2700" dirty="0"/>
              <a:t> </a:t>
            </a:r>
            <a:r>
              <a:rPr lang="ar-EG" sz="2700" dirty="0" err="1"/>
              <a:t>والباقلاء</a:t>
            </a:r>
            <a:r>
              <a:rPr lang="ar-EG" sz="2700" dirty="0"/>
              <a:t> </a:t>
            </a:r>
            <a:r>
              <a:rPr lang="ar-EG" sz="2700" dirty="0" err="1"/>
              <a:t>والبطاطا</a:t>
            </a:r>
            <a:r>
              <a:rPr lang="ar-EG" sz="2700" dirty="0"/>
              <a:t> </a:t>
            </a:r>
            <a:r>
              <a:rPr lang="ar-EG" sz="2700" dirty="0" err="1"/>
              <a:t>والخس</a:t>
            </a:r>
            <a:r>
              <a:rPr lang="ar-EG" sz="2700" dirty="0"/>
              <a:t> </a:t>
            </a:r>
            <a:r>
              <a:rPr lang="ar-EG" sz="2700" dirty="0" err="1"/>
              <a:t>والالمازة</a:t>
            </a:r>
            <a:r>
              <a:rPr lang="ar-EG" sz="2700" dirty="0"/>
              <a:t> والخرشوف والجزر والكرفس </a:t>
            </a:r>
            <a:r>
              <a:rPr lang="ar-EG" sz="2700" dirty="0" err="1"/>
              <a:t>والمعدنوس</a:t>
            </a:r>
            <a:r>
              <a:rPr lang="ar-EG" sz="2700" dirty="0"/>
              <a:t> </a:t>
            </a:r>
            <a:r>
              <a:rPr lang="ar-EG" sz="2700" dirty="0" err="1"/>
              <a:t>والشوندر</a:t>
            </a:r>
            <a:r>
              <a:rPr lang="ar-EG" sz="2700" dirty="0"/>
              <a:t> والسلق والسبانخ </a:t>
            </a:r>
            <a:r>
              <a:rPr lang="ar-EG" sz="2700" dirty="0" err="1"/>
              <a:t>والهليون</a:t>
            </a:r>
            <a:r>
              <a:rPr lang="ar-EG" sz="2700" dirty="0"/>
              <a:t>.</a:t>
            </a:r>
            <a:r>
              <a:rPr lang="en-US" dirty="0"/>
              <a:t/>
            </a:r>
            <a:br>
              <a:rPr lang="en-US" dirty="0"/>
            </a:b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49112"/>
          </a:xfrm>
        </p:spPr>
        <p:txBody>
          <a:bodyPr>
            <a:normAutofit fontScale="90000"/>
          </a:bodyPr>
          <a:lstStyle/>
          <a:p>
            <a:pPr lvl="0" algn="r"/>
            <a:r>
              <a:rPr lang="en-US" sz="2700" b="1" dirty="0" smtClean="0"/>
              <a:t/>
            </a:r>
            <a:br>
              <a:rPr lang="en-US" sz="2700" b="1" dirty="0" smtClean="0"/>
            </a:br>
            <a:r>
              <a:rPr lang="en-US" sz="2700" b="1" dirty="0"/>
              <a:t/>
            </a:r>
            <a:br>
              <a:rPr lang="en-US" sz="2700" b="1" dirty="0"/>
            </a:br>
            <a:r>
              <a:rPr lang="ar-SA" sz="2700" b="1" dirty="0" smtClean="0"/>
              <a:t>الجز</a:t>
            </a:r>
            <a:r>
              <a:rPr lang="ar-EG" sz="2200" b="1" dirty="0" smtClean="0"/>
              <a:t>ء </a:t>
            </a:r>
            <a:r>
              <a:rPr lang="ar-EG" sz="2200" b="1" dirty="0"/>
              <a:t>الذي يستعمل كغذاء :</a:t>
            </a:r>
            <a:r>
              <a:rPr lang="en-US" sz="2200" dirty="0"/>
              <a:t/>
            </a:r>
            <a:br>
              <a:rPr lang="en-US" sz="2200" dirty="0"/>
            </a:br>
            <a:r>
              <a:rPr lang="ar-EG" sz="2200" dirty="0"/>
              <a:t>بموجب هذا التقسيم توضع محاصيل الخضر في مجاميع حسب </a:t>
            </a:r>
            <a:r>
              <a:rPr lang="ar-EG" sz="2200" dirty="0" err="1"/>
              <a:t>الاجزاء</a:t>
            </a:r>
            <a:r>
              <a:rPr lang="ar-EG" sz="2200" dirty="0"/>
              <a:t> التي تؤكل منها كالثمار </a:t>
            </a:r>
            <a:r>
              <a:rPr lang="ar-EG" sz="2200" dirty="0" err="1"/>
              <a:t>والاوراق</a:t>
            </a:r>
            <a:r>
              <a:rPr lang="ar-EG" sz="2200" dirty="0"/>
              <a:t> والجذور وغيرها , واعتماداً على ذلك يمكن </a:t>
            </a:r>
            <a:r>
              <a:rPr lang="ar-EG" sz="2200" dirty="0" err="1"/>
              <a:t>ان</a:t>
            </a:r>
            <a:r>
              <a:rPr lang="ar-EG" sz="2200" dirty="0"/>
              <a:t> تقسم محاصيل الخضر </a:t>
            </a:r>
            <a:r>
              <a:rPr lang="ar-EG" sz="2200" dirty="0" err="1"/>
              <a:t>كالاتي</a:t>
            </a:r>
            <a:r>
              <a:rPr lang="ar-EG" sz="2200" dirty="0"/>
              <a:t>:</a:t>
            </a:r>
            <a:r>
              <a:rPr lang="en-US" sz="2200" dirty="0"/>
              <a:t/>
            </a:r>
            <a:br>
              <a:rPr lang="en-US" sz="2200" dirty="0"/>
            </a:br>
            <a:r>
              <a:rPr lang="ar-EG" sz="2200" dirty="0"/>
              <a:t>أ- </a:t>
            </a:r>
            <a:r>
              <a:rPr lang="ar-EG" sz="2200" b="1" dirty="0"/>
              <a:t>محاصيل الخضر التي تؤكل ثمارها </a:t>
            </a:r>
            <a:r>
              <a:rPr lang="ar-EG" sz="2200" dirty="0"/>
              <a:t>: وتضم الرقي والقرع والبطيخ والخيار والقثاء </a:t>
            </a:r>
            <a:r>
              <a:rPr lang="ar-EG" sz="2200" dirty="0" err="1"/>
              <a:t>والطماطة</a:t>
            </a:r>
            <a:r>
              <a:rPr lang="ar-EG" sz="2200" dirty="0"/>
              <a:t> والفلفل والباذنجان </a:t>
            </a:r>
            <a:r>
              <a:rPr lang="ar-EG" sz="2200" dirty="0" err="1"/>
              <a:t>والبزاليا</a:t>
            </a:r>
            <a:r>
              <a:rPr lang="ar-EG" sz="2200" dirty="0"/>
              <a:t> </a:t>
            </a:r>
            <a:r>
              <a:rPr lang="ar-EG" sz="2200" dirty="0" err="1"/>
              <a:t>والباقلاء</a:t>
            </a:r>
            <a:r>
              <a:rPr lang="ar-EG" sz="2200" dirty="0"/>
              <a:t> </a:t>
            </a:r>
            <a:r>
              <a:rPr lang="ar-EG" sz="2200" dirty="0" err="1"/>
              <a:t>والفاصولياء</a:t>
            </a:r>
            <a:r>
              <a:rPr lang="ar-EG" sz="2200" dirty="0"/>
              <a:t> واللوبيا </a:t>
            </a:r>
            <a:r>
              <a:rPr lang="ar-EG" sz="2200" dirty="0" err="1"/>
              <a:t>والباميا</a:t>
            </a:r>
            <a:r>
              <a:rPr lang="ar-EG" sz="2200" dirty="0"/>
              <a:t> والذرة الحلوة.</a:t>
            </a:r>
            <a:r>
              <a:rPr lang="en-US" sz="2200" dirty="0"/>
              <a:t/>
            </a:r>
            <a:br>
              <a:rPr lang="en-US" sz="2200" dirty="0"/>
            </a:br>
            <a:r>
              <a:rPr lang="ar-EG" sz="2200" dirty="0"/>
              <a:t>ب- </a:t>
            </a:r>
            <a:r>
              <a:rPr lang="ar-EG" sz="2200" b="1" dirty="0"/>
              <a:t>محاصيل الخضر التي تؤكل سيقانها</a:t>
            </a:r>
            <a:r>
              <a:rPr lang="ar-EG" sz="2200" dirty="0"/>
              <a:t> : وتضم الكلم </a:t>
            </a:r>
            <a:r>
              <a:rPr lang="ar-EG" sz="2200" dirty="0" err="1"/>
              <a:t>والبطاطا</a:t>
            </a:r>
            <a:r>
              <a:rPr lang="ar-EG" sz="2200" dirty="0"/>
              <a:t> </a:t>
            </a:r>
            <a:r>
              <a:rPr lang="ar-EG" sz="2200" dirty="0" err="1"/>
              <a:t>والالمازة</a:t>
            </a:r>
            <a:r>
              <a:rPr lang="ar-EG" sz="2200" dirty="0"/>
              <a:t> </a:t>
            </a:r>
            <a:r>
              <a:rPr lang="ar-EG" sz="2200" dirty="0" err="1"/>
              <a:t>والهليون</a:t>
            </a:r>
            <a:r>
              <a:rPr lang="ar-EG" sz="2200" dirty="0"/>
              <a:t> والقلقاس.</a:t>
            </a:r>
            <a:r>
              <a:rPr lang="en-US" sz="2200" dirty="0"/>
              <a:t/>
            </a:r>
            <a:br>
              <a:rPr lang="en-US" sz="2200" dirty="0"/>
            </a:br>
            <a:r>
              <a:rPr lang="ar-EG" sz="2200" dirty="0"/>
              <a:t>ج- </a:t>
            </a:r>
            <a:r>
              <a:rPr lang="ar-EG" sz="2200" b="1" dirty="0"/>
              <a:t>محاصيل الخضر التي تؤكل جذورها</a:t>
            </a:r>
            <a:r>
              <a:rPr lang="ar-EG" sz="2200" dirty="0"/>
              <a:t> : وتضم </a:t>
            </a:r>
            <a:r>
              <a:rPr lang="ar-EG" sz="2200" dirty="0" err="1"/>
              <a:t>الشوندر</a:t>
            </a:r>
            <a:r>
              <a:rPr lang="ar-EG" sz="2200" dirty="0"/>
              <a:t> والجزر والفجل </a:t>
            </a:r>
            <a:r>
              <a:rPr lang="ar-EG" sz="2200" dirty="0" err="1"/>
              <a:t>و</a:t>
            </a:r>
            <a:r>
              <a:rPr lang="ar-EG" sz="2200" dirty="0"/>
              <a:t> </a:t>
            </a:r>
            <a:r>
              <a:rPr lang="ar-EG" sz="2200" dirty="0" err="1"/>
              <a:t>الشلغم</a:t>
            </a:r>
            <a:r>
              <a:rPr lang="ar-EG" sz="2200" dirty="0"/>
              <a:t> </a:t>
            </a:r>
            <a:r>
              <a:rPr lang="ar-EG" sz="2200" dirty="0" err="1"/>
              <a:t>والبطاطا</a:t>
            </a:r>
            <a:r>
              <a:rPr lang="ar-EG" sz="2200" dirty="0"/>
              <a:t> الحلوة.</a:t>
            </a:r>
            <a:r>
              <a:rPr lang="en-US" sz="2200" dirty="0"/>
              <a:t/>
            </a:r>
            <a:br>
              <a:rPr lang="en-US" sz="2200" dirty="0"/>
            </a:br>
            <a:r>
              <a:rPr lang="ar-EG" sz="2200" dirty="0"/>
              <a:t>د- </a:t>
            </a:r>
            <a:r>
              <a:rPr lang="ar-EG" sz="2200" b="1" dirty="0"/>
              <a:t>محاصيل الخضر التي تؤكل </a:t>
            </a:r>
            <a:r>
              <a:rPr lang="ar-EG" sz="2200" b="1" dirty="0" err="1"/>
              <a:t>اوراقها</a:t>
            </a:r>
            <a:r>
              <a:rPr lang="ar-EG" sz="2200" dirty="0"/>
              <a:t> : وتضم </a:t>
            </a:r>
            <a:r>
              <a:rPr lang="ar-EG" sz="2200" dirty="0" err="1"/>
              <a:t>اللهانة</a:t>
            </a:r>
            <a:r>
              <a:rPr lang="ar-EG" sz="2200" dirty="0"/>
              <a:t> والكرفس </a:t>
            </a:r>
            <a:r>
              <a:rPr lang="ar-EG" sz="2200" dirty="0" err="1"/>
              <a:t>والخس</a:t>
            </a:r>
            <a:r>
              <a:rPr lang="ar-EG" sz="2200" dirty="0"/>
              <a:t> </a:t>
            </a:r>
            <a:r>
              <a:rPr lang="ar-EG" sz="2200" dirty="0" err="1"/>
              <a:t>والمعدنوس</a:t>
            </a:r>
            <a:r>
              <a:rPr lang="ar-EG" sz="2200" dirty="0"/>
              <a:t> والبصل والثوم </a:t>
            </a:r>
            <a:r>
              <a:rPr lang="ar-EG" sz="2200" dirty="0" err="1"/>
              <a:t>والكراث</a:t>
            </a:r>
            <a:r>
              <a:rPr lang="ar-EG" sz="2200" dirty="0"/>
              <a:t> والسبانخ والسلق .</a:t>
            </a:r>
            <a:r>
              <a:rPr lang="en-US" sz="2200" dirty="0"/>
              <a:t/>
            </a:r>
            <a:br>
              <a:rPr lang="en-US" sz="2200" dirty="0"/>
            </a:br>
            <a:r>
              <a:rPr lang="ar-EG" sz="2200" dirty="0"/>
              <a:t>هــ - </a:t>
            </a:r>
            <a:r>
              <a:rPr lang="ar-EG" sz="2200" b="1" dirty="0"/>
              <a:t>محاصيل الخضر التي تؤكل </a:t>
            </a:r>
            <a:r>
              <a:rPr lang="ar-EG" sz="2200" b="1" dirty="0" err="1"/>
              <a:t>الاجزاء</a:t>
            </a:r>
            <a:r>
              <a:rPr lang="ar-EG" sz="2200" b="1" dirty="0"/>
              <a:t> الزهرية</a:t>
            </a:r>
            <a:r>
              <a:rPr lang="ar-EG" sz="2200" dirty="0"/>
              <a:t> : منها </a:t>
            </a:r>
            <a:r>
              <a:rPr lang="ar-EG" sz="2200" dirty="0" err="1"/>
              <a:t>القرنابيط</a:t>
            </a:r>
            <a:r>
              <a:rPr lang="ar-EG" sz="2200" dirty="0"/>
              <a:t> والخرشوف.</a:t>
            </a:r>
            <a:r>
              <a:rPr lang="en-US" sz="2200" dirty="0"/>
              <a:t/>
            </a:r>
            <a:br>
              <a:rPr lang="en-US" sz="2200" dirty="0"/>
            </a:br>
            <a:r>
              <a:rPr lang="ar-EG" sz="2200" dirty="0"/>
              <a:t>والملاحظ بهذا التقسيم </a:t>
            </a:r>
            <a:r>
              <a:rPr lang="ar-EG" sz="2200" dirty="0" err="1"/>
              <a:t>ان</a:t>
            </a:r>
            <a:r>
              <a:rPr lang="ar-EG" sz="2200" dirty="0"/>
              <a:t> بعض المجاميع تضم بعض المحاصيل التي تؤكل بذورها غير الناضجة والناضجة مثل </a:t>
            </a:r>
            <a:r>
              <a:rPr lang="ar-EG" sz="2200" dirty="0" err="1"/>
              <a:t>الباقلاء</a:t>
            </a:r>
            <a:r>
              <a:rPr lang="ar-EG" sz="2200" dirty="0"/>
              <a:t> </a:t>
            </a:r>
            <a:r>
              <a:rPr lang="ar-EG" sz="2200" dirty="0" err="1"/>
              <a:t>والبزاليا</a:t>
            </a:r>
            <a:r>
              <a:rPr lang="ar-EG" sz="2200" dirty="0"/>
              <a:t> ولكنها وضعت تحت المجموعة </a:t>
            </a:r>
            <a:r>
              <a:rPr lang="ar-EG" sz="2200" dirty="0" err="1"/>
              <a:t>الثمرية</a:t>
            </a:r>
            <a:r>
              <a:rPr lang="ar-EG" sz="2200" dirty="0"/>
              <a:t>.</a:t>
            </a:r>
            <a:r>
              <a:rPr lang="en-US" sz="2200" dirty="0"/>
              <a:t/>
            </a:r>
            <a:br>
              <a:rPr lang="en-US" sz="2200" dirty="0"/>
            </a:br>
            <a:r>
              <a:rPr lang="ar-EG" sz="2200" b="1" dirty="0"/>
              <a:t>مزايا هذا التقسيم </a:t>
            </a:r>
            <a:r>
              <a:rPr lang="ar-EG" sz="2200" dirty="0"/>
              <a:t>: يعتبر هذا التقسيم مفيداً في وضع محاصيل الخضر تحت مجاميع خاصة بكل جزء من </a:t>
            </a:r>
            <a:r>
              <a:rPr lang="ar-EG" sz="2200" dirty="0" err="1"/>
              <a:t>الاجزاء</a:t>
            </a:r>
            <a:r>
              <a:rPr lang="ar-EG" sz="2200" dirty="0"/>
              <a:t> المخصصة للأكل لكل محصول. </a:t>
            </a:r>
            <a:r>
              <a:rPr lang="en-US" sz="2200" dirty="0"/>
              <a:t/>
            </a:r>
            <a:br>
              <a:rPr lang="en-US" sz="2200" dirty="0"/>
            </a:br>
            <a:r>
              <a:rPr lang="ar-EG" sz="2200" b="1" dirty="0"/>
              <a:t>عيوب هذا التقسيم: </a:t>
            </a:r>
            <a:r>
              <a:rPr lang="ar-EG" sz="2200" dirty="0"/>
              <a:t>يعتبر هذا التقسيم غير صالح من الوجهة الزراعية حيث </a:t>
            </a:r>
            <a:r>
              <a:rPr lang="ar-EG" sz="2200" dirty="0" err="1"/>
              <a:t>ان</a:t>
            </a:r>
            <a:r>
              <a:rPr lang="ar-EG" sz="2200" dirty="0"/>
              <a:t> كل مجموعة تضم </a:t>
            </a:r>
            <a:r>
              <a:rPr lang="ar-EG" sz="2200" dirty="0" err="1"/>
              <a:t>محاصيلاً</a:t>
            </a:r>
            <a:r>
              <a:rPr lang="ar-EG" sz="2200" dirty="0"/>
              <a:t> تختلف متطلباتها وعملياتها الزراعية عن طرق زراعة ومواعيد زراعة والتسميد والري ومكافحة الآفات.</a:t>
            </a:r>
            <a:r>
              <a:rPr lang="en-US" dirty="0"/>
              <a:t/>
            </a:r>
            <a:br>
              <a:rPr lang="en-US" dirty="0"/>
            </a:br>
            <a:endParaRPr lang="ar-SA" dirty="0"/>
          </a:p>
        </p:txBody>
      </p:sp>
      <p:sp>
        <p:nvSpPr>
          <p:cNvPr id="3" name="عنصر نائب للمحتوى 2"/>
          <p:cNvSpPr>
            <a:spLocks noGrp="1"/>
          </p:cNvSpPr>
          <p:nvPr>
            <p:ph idx="1"/>
          </p:nvPr>
        </p:nvSpPr>
        <p:spPr>
          <a:xfrm>
            <a:off x="6781800" y="304801"/>
            <a:ext cx="1905000" cy="304799"/>
          </a:xfrm>
        </p:spPr>
        <p:txBody>
          <a:bodyPr>
            <a:normAutofit fontScale="47500" lnSpcReduction="20000"/>
          </a:bodyPr>
          <a:lstStyle/>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019799"/>
          </a:xfrm>
        </p:spPr>
        <p:txBody>
          <a:bodyPr>
            <a:normAutofit fontScale="55000" lnSpcReduction="20000"/>
          </a:bodyPr>
          <a:lstStyle/>
          <a:p>
            <a:pPr lvl="0"/>
            <a:r>
              <a:rPr lang="ar-EG" sz="4800" b="1" dirty="0"/>
              <a:t>التقسيم النباتي :</a:t>
            </a:r>
            <a:endParaRPr lang="en-US" sz="4800" dirty="0"/>
          </a:p>
          <a:p>
            <a:r>
              <a:rPr lang="ar-IQ" sz="4800" dirty="0"/>
              <a:t>ويعتبر من </a:t>
            </a:r>
            <a:r>
              <a:rPr lang="ar-IQ" sz="4800" dirty="0" err="1"/>
              <a:t>افضل</a:t>
            </a:r>
            <a:r>
              <a:rPr lang="ar-IQ" sz="4800" dirty="0"/>
              <a:t> طرق التقسيم </a:t>
            </a:r>
            <a:r>
              <a:rPr lang="ar-EG" sz="4800" dirty="0"/>
              <a:t>في هذا التقسيم تستخدم الصفات الوراثية وما يتعلق </a:t>
            </a:r>
            <a:r>
              <a:rPr lang="ar-EG" sz="4800" dirty="0" err="1"/>
              <a:t>بها</a:t>
            </a:r>
            <a:r>
              <a:rPr lang="ar-EG" sz="4800" dirty="0"/>
              <a:t> من  الصفات </a:t>
            </a:r>
            <a:r>
              <a:rPr lang="ar-EG" sz="4800" dirty="0" err="1"/>
              <a:t>المورفولوجية</a:t>
            </a:r>
            <a:r>
              <a:rPr lang="ar-EG" sz="4800" dirty="0"/>
              <a:t> والتشريحية </a:t>
            </a:r>
            <a:r>
              <a:rPr lang="ar-EG" sz="4800" dirty="0" err="1"/>
              <a:t>والفسلجية</a:t>
            </a:r>
            <a:r>
              <a:rPr lang="ar-EG" sz="4800" dirty="0"/>
              <a:t> لتبيان درجة القرابة بين النباتات.</a:t>
            </a:r>
            <a:endParaRPr lang="en-US" sz="4800" dirty="0"/>
          </a:p>
          <a:p>
            <a:pPr>
              <a:buNone/>
            </a:pPr>
            <a:r>
              <a:rPr lang="en-US" sz="4800" dirty="0" smtClean="0"/>
              <a:t>     </a:t>
            </a:r>
            <a:r>
              <a:rPr lang="ar-EG" sz="4800" dirty="0" smtClean="0"/>
              <a:t>وتعتبر </a:t>
            </a:r>
            <a:r>
              <a:rPr lang="ar-EG" sz="4800" dirty="0" err="1"/>
              <a:t>الازهار</a:t>
            </a:r>
            <a:r>
              <a:rPr lang="ar-EG" sz="4800" dirty="0"/>
              <a:t> </a:t>
            </a:r>
            <a:r>
              <a:rPr lang="ar-EG" sz="4800" dirty="0" err="1"/>
              <a:t>واجزاؤها</a:t>
            </a:r>
            <a:r>
              <a:rPr lang="ar-EG" sz="4800" dirty="0"/>
              <a:t> من </a:t>
            </a:r>
            <a:r>
              <a:rPr lang="ar-EG" sz="4800" dirty="0" err="1"/>
              <a:t>اهم</a:t>
            </a:r>
            <a:r>
              <a:rPr lang="ar-EG" sz="4800" dirty="0"/>
              <a:t> الصفات التي اعتمد عليها هذا التقسيم وضعت النباتات المتشابهة في صنف </a:t>
            </a:r>
            <a:r>
              <a:rPr lang="en-US" sz="4800" dirty="0"/>
              <a:t>Variety</a:t>
            </a:r>
            <a:r>
              <a:rPr lang="ar-SY" sz="4800" dirty="0"/>
              <a:t> واحد </a:t>
            </a:r>
            <a:r>
              <a:rPr lang="ar-SY" sz="4800" dirty="0" err="1"/>
              <a:t>والاصناف</a:t>
            </a:r>
            <a:r>
              <a:rPr lang="ar-SY" sz="4800" dirty="0"/>
              <a:t> المتشابهة والتي تختلف في بعض الصفات الوراثية توضع في نوع واحد </a:t>
            </a:r>
            <a:r>
              <a:rPr lang="en-US" sz="4800" dirty="0"/>
              <a:t>Species </a:t>
            </a:r>
            <a:r>
              <a:rPr lang="ar-SY" sz="4800" dirty="0"/>
              <a:t> </a:t>
            </a:r>
            <a:r>
              <a:rPr lang="ar-SY" sz="4800" dirty="0" err="1"/>
              <a:t>والانواع</a:t>
            </a:r>
            <a:r>
              <a:rPr lang="ar-SY" sz="4800" dirty="0"/>
              <a:t> المختلفة والمتشابهة في كثير من الصفات تتبع جنساً واحداً </a:t>
            </a:r>
            <a:r>
              <a:rPr lang="en-US" sz="4800" dirty="0"/>
              <a:t>Genus </a:t>
            </a:r>
            <a:r>
              <a:rPr lang="ar-SY" sz="4800" dirty="0" err="1"/>
              <a:t>والاجناس</a:t>
            </a:r>
            <a:r>
              <a:rPr lang="ar-SY" sz="4800" dirty="0"/>
              <a:t> المختلفة والمشتركة في بعض الصفات توضع تحت عائلة واحدة </a:t>
            </a:r>
            <a:r>
              <a:rPr lang="en-US" sz="4800" dirty="0"/>
              <a:t>Family</a:t>
            </a:r>
            <a:r>
              <a:rPr lang="ar-SY" sz="4800" dirty="0"/>
              <a:t> والعائلات المتشابهة في بعض الصفات توضع في رتبة </a:t>
            </a:r>
            <a:r>
              <a:rPr lang="en-US" sz="4800" dirty="0"/>
              <a:t>Order</a:t>
            </a:r>
            <a:r>
              <a:rPr lang="ar-SY" sz="4800" dirty="0"/>
              <a:t> واحدة , والرتب المتشابهة في بعض الصفات تكون قسماً </a:t>
            </a:r>
            <a:r>
              <a:rPr lang="en-US" sz="4800" dirty="0"/>
              <a:t>Class </a:t>
            </a:r>
            <a:r>
              <a:rPr lang="ar-SY" sz="4800" dirty="0"/>
              <a:t>  واحداً وتكون </a:t>
            </a:r>
            <a:r>
              <a:rPr lang="ar-SY" sz="4800" dirty="0" err="1"/>
              <a:t>الاقسام</a:t>
            </a:r>
            <a:r>
              <a:rPr lang="ar-SY" sz="4800" dirty="0"/>
              <a:t> المتشابهة قبيلة </a:t>
            </a:r>
            <a:r>
              <a:rPr lang="en-US" sz="4800" dirty="0" err="1"/>
              <a:t>Phyllum</a:t>
            </a:r>
            <a:r>
              <a:rPr lang="ar-SY" sz="4800" dirty="0"/>
              <a:t>.</a:t>
            </a:r>
            <a:endParaRPr lang="en-US" sz="4800" dirty="0"/>
          </a:p>
          <a:p>
            <a:pPr>
              <a:buNone/>
            </a:pPr>
            <a:r>
              <a:rPr lang="ar-SY" sz="4800" dirty="0" smtClean="0"/>
              <a:t>   تقع </a:t>
            </a:r>
            <a:r>
              <a:rPr lang="ar-SY" sz="4800" dirty="0"/>
              <a:t>محاصيل الخضر ضمن القبيلة الرابعة وهي قبيلة النباتات البذرية والتي تضم قسمين هما</a:t>
            </a:r>
            <a:r>
              <a:rPr lang="en-US" sz="4800" dirty="0"/>
              <a:t>:</a:t>
            </a:r>
          </a:p>
          <a:p>
            <a:r>
              <a:rPr lang="ar-SY" sz="4800" dirty="0"/>
              <a:t>عاريات البذور </a:t>
            </a:r>
            <a:r>
              <a:rPr lang="en-US" sz="4800" dirty="0"/>
              <a:t> 1- </a:t>
            </a:r>
            <a:r>
              <a:rPr lang="en-US" sz="4800" dirty="0" err="1"/>
              <a:t>Gymnospermae</a:t>
            </a:r>
            <a:endParaRPr lang="en-US" sz="4800" dirty="0"/>
          </a:p>
          <a:p>
            <a:r>
              <a:rPr lang="en-US" sz="4800" dirty="0"/>
              <a:t>  </a:t>
            </a:r>
            <a:r>
              <a:rPr lang="ar-SY" sz="4800" dirty="0"/>
              <a:t>مغطاة البذور </a:t>
            </a:r>
            <a:r>
              <a:rPr lang="en-US" sz="4800" dirty="0"/>
              <a:t>2- </a:t>
            </a:r>
            <a:r>
              <a:rPr lang="en-US" sz="4800" dirty="0" err="1" smtClean="0"/>
              <a:t>Angiospermae</a:t>
            </a:r>
            <a:r>
              <a:rPr lang="en-US" sz="4800" dirty="0" smtClean="0"/>
              <a:t>  </a:t>
            </a:r>
            <a:r>
              <a:rPr lang="ar-SY" sz="4800" dirty="0" err="1" smtClean="0"/>
              <a:t>وتاتي</a:t>
            </a:r>
            <a:r>
              <a:rPr lang="ar-SY" sz="4800" dirty="0" smtClean="0"/>
              <a:t> </a:t>
            </a:r>
            <a:r>
              <a:rPr lang="ar-SY" sz="4800" dirty="0"/>
              <a:t>محاصيل الخضر ضمن القسم الثاني وهو قسم مغطاة البذور وتنقسم مغطاة البذور </a:t>
            </a:r>
            <a:r>
              <a:rPr lang="ar-SY" sz="4800" dirty="0" err="1"/>
              <a:t>الى</a:t>
            </a:r>
            <a:r>
              <a:rPr lang="ar-SY" sz="4800" dirty="0"/>
              <a:t> مجموعتين هما</a:t>
            </a:r>
            <a:r>
              <a:rPr lang="ar-SY" sz="4800" dirty="0" smtClean="0"/>
              <a:t>:</a:t>
            </a:r>
          </a:p>
          <a:p>
            <a:endParaRPr lang="ar-SY" sz="48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019799"/>
          </a:xfrm>
        </p:spPr>
        <p:txBody>
          <a:bodyPr>
            <a:normAutofit fontScale="40000" lnSpcReduction="20000"/>
          </a:bodyPr>
          <a:lstStyle/>
          <a:p>
            <a:pPr lvl="0"/>
            <a:r>
              <a:rPr lang="en-US" sz="4800" dirty="0"/>
              <a:t> </a:t>
            </a:r>
            <a:r>
              <a:rPr lang="ar-SY" sz="4800" b="1" dirty="0"/>
              <a:t>النباتات ذات الفلقة الواحدة </a:t>
            </a:r>
            <a:r>
              <a:rPr lang="en-US" sz="4800" b="1" dirty="0" err="1"/>
              <a:t>Monocotyledoneae</a:t>
            </a:r>
            <a:r>
              <a:rPr lang="ar-SY" sz="4800" dirty="0"/>
              <a:t>: تضم </a:t>
            </a:r>
            <a:r>
              <a:rPr lang="ar-SY" sz="4800" dirty="0" err="1"/>
              <a:t>عوائل</a:t>
            </a:r>
            <a:r>
              <a:rPr lang="ar-SY" sz="4800" dirty="0"/>
              <a:t> (النجيلية مثل الذرة الحلوة , </a:t>
            </a:r>
            <a:r>
              <a:rPr lang="ar-SY" sz="4800" dirty="0" err="1"/>
              <a:t>الزنبقية</a:t>
            </a:r>
            <a:r>
              <a:rPr lang="ar-SY" sz="4800" dirty="0"/>
              <a:t>  مثل </a:t>
            </a:r>
            <a:r>
              <a:rPr lang="ar-SY" sz="4800" dirty="0" err="1"/>
              <a:t>الهليون</a:t>
            </a:r>
            <a:r>
              <a:rPr lang="ar-SY" sz="4800" dirty="0"/>
              <a:t> , القلقاسية مثل القلقاس , النرجسية  مثل البصل والثوم)</a:t>
            </a:r>
            <a:endParaRPr lang="en-US" sz="4800" dirty="0"/>
          </a:p>
          <a:p>
            <a:pPr lvl="0"/>
            <a:r>
              <a:rPr lang="ar-SY" sz="4800" b="1" dirty="0"/>
              <a:t>النباتات ذات الفلقتين</a:t>
            </a:r>
            <a:r>
              <a:rPr lang="ar-SY" sz="4800" dirty="0"/>
              <a:t> </a:t>
            </a:r>
            <a:r>
              <a:rPr lang="en-US" sz="4800" b="1" dirty="0" err="1"/>
              <a:t>Dicotyledoneae</a:t>
            </a:r>
            <a:r>
              <a:rPr lang="ar-SY" sz="4800" dirty="0"/>
              <a:t>: تضم </a:t>
            </a:r>
            <a:r>
              <a:rPr lang="ar-SY" sz="4800" dirty="0" err="1"/>
              <a:t>عوائل</a:t>
            </a:r>
            <a:r>
              <a:rPr lang="ar-SY" sz="4800" dirty="0"/>
              <a:t> ( </a:t>
            </a:r>
            <a:r>
              <a:rPr lang="ar-SY" sz="4800" dirty="0" err="1"/>
              <a:t>الرمرامية</a:t>
            </a:r>
            <a:r>
              <a:rPr lang="ar-SY" sz="4800" dirty="0"/>
              <a:t> مثل </a:t>
            </a:r>
            <a:r>
              <a:rPr lang="ar-SY" sz="4800" dirty="0" err="1"/>
              <a:t>الشوندر</a:t>
            </a:r>
            <a:r>
              <a:rPr lang="ar-SY" sz="4800" dirty="0"/>
              <a:t> والسلق , الصليبية مثل </a:t>
            </a:r>
            <a:r>
              <a:rPr lang="ar-SY" sz="4800" dirty="0" err="1"/>
              <a:t>اللهانة</a:t>
            </a:r>
            <a:r>
              <a:rPr lang="ar-SY" sz="4800" dirty="0"/>
              <a:t> </a:t>
            </a:r>
            <a:r>
              <a:rPr lang="ar-SY" sz="4800" dirty="0" err="1"/>
              <a:t>والقرنابيط</a:t>
            </a:r>
            <a:r>
              <a:rPr lang="ar-SY" sz="4800" dirty="0"/>
              <a:t> , </a:t>
            </a:r>
            <a:r>
              <a:rPr lang="ar-SY" sz="4800" dirty="0" err="1"/>
              <a:t>البقولية</a:t>
            </a:r>
            <a:r>
              <a:rPr lang="ar-SY" sz="4800" dirty="0"/>
              <a:t> مثل (</a:t>
            </a:r>
            <a:r>
              <a:rPr lang="ar-SY" sz="4800" dirty="0" err="1"/>
              <a:t>البزاليا</a:t>
            </a:r>
            <a:r>
              <a:rPr lang="ar-SY" sz="4800" dirty="0"/>
              <a:t> والفاصوليا واللوبيا </a:t>
            </a:r>
            <a:r>
              <a:rPr lang="ar-SY" sz="4800" dirty="0" err="1"/>
              <a:t>والباقلاء</a:t>
            </a:r>
            <a:r>
              <a:rPr lang="ar-SY" sz="4800" dirty="0"/>
              <a:t> , </a:t>
            </a:r>
            <a:r>
              <a:rPr lang="ar-SY" sz="4800" dirty="0" err="1"/>
              <a:t>الخبازية</a:t>
            </a:r>
            <a:r>
              <a:rPr lang="ar-SY" sz="4800" dirty="0"/>
              <a:t> مثل </a:t>
            </a:r>
            <a:r>
              <a:rPr lang="ar-SY" sz="4800" dirty="0" err="1"/>
              <a:t>الباميا</a:t>
            </a:r>
            <a:r>
              <a:rPr lang="ar-SY" sz="4800" dirty="0"/>
              <a:t> والخباز , الباذنجانية مثل </a:t>
            </a:r>
            <a:r>
              <a:rPr lang="ar-SY" sz="4800" dirty="0" err="1"/>
              <a:t>البطاطا</a:t>
            </a:r>
            <a:r>
              <a:rPr lang="ar-SY" sz="4800" dirty="0"/>
              <a:t> </a:t>
            </a:r>
            <a:r>
              <a:rPr lang="ar-SY" sz="4800" dirty="0" err="1"/>
              <a:t>والطماطة</a:t>
            </a:r>
            <a:r>
              <a:rPr lang="ar-SY" sz="4800" dirty="0"/>
              <a:t> والفلفل والباذنجان , </a:t>
            </a:r>
            <a:r>
              <a:rPr lang="ar-SY" sz="4800" dirty="0" err="1"/>
              <a:t>الخيمية</a:t>
            </a:r>
            <a:r>
              <a:rPr lang="ar-SY" sz="4800" dirty="0"/>
              <a:t> مثل الجزر والكرفس </a:t>
            </a:r>
            <a:r>
              <a:rPr lang="ar-SY" sz="4800" dirty="0" err="1"/>
              <a:t>والمعدنوس</a:t>
            </a:r>
            <a:r>
              <a:rPr lang="ar-SY" sz="4800" dirty="0"/>
              <a:t> , </a:t>
            </a:r>
            <a:r>
              <a:rPr lang="ar-SY" sz="4800" dirty="0" err="1"/>
              <a:t>القرعية</a:t>
            </a:r>
            <a:r>
              <a:rPr lang="ar-SY" sz="4800" dirty="0"/>
              <a:t> مثل القرع العسلي </a:t>
            </a:r>
            <a:r>
              <a:rPr lang="ar-SY" sz="4800" dirty="0" err="1"/>
              <a:t>والكوسا</a:t>
            </a:r>
            <a:r>
              <a:rPr lang="ar-SY" sz="4800" dirty="0"/>
              <a:t> والرقي والخيار والبطيخ ,المركبة مثل </a:t>
            </a:r>
            <a:r>
              <a:rPr lang="ar-SY" sz="4800" dirty="0" err="1"/>
              <a:t>الخس</a:t>
            </a:r>
            <a:r>
              <a:rPr lang="ar-SY" sz="4800" dirty="0"/>
              <a:t> والخرشوف </a:t>
            </a:r>
            <a:r>
              <a:rPr lang="ar-SY" sz="4800" dirty="0" err="1"/>
              <a:t>والالمازه</a:t>
            </a:r>
            <a:r>
              <a:rPr lang="ar-SY" sz="4800" dirty="0"/>
              <a:t>)</a:t>
            </a:r>
            <a:r>
              <a:rPr lang="en-US" sz="4800" dirty="0"/>
              <a:t>.</a:t>
            </a:r>
          </a:p>
          <a:p>
            <a:pPr>
              <a:buNone/>
            </a:pPr>
            <a:r>
              <a:rPr lang="en-US" sz="4800" b="1" dirty="0" smtClean="0"/>
              <a:t>          </a:t>
            </a:r>
            <a:r>
              <a:rPr lang="ar-EG" sz="4800" b="1" dirty="0" smtClean="0"/>
              <a:t>مزايا </a:t>
            </a:r>
            <a:r>
              <a:rPr lang="ar-EG" sz="4800" b="1" dirty="0"/>
              <a:t>هذا التقسيم </a:t>
            </a:r>
            <a:r>
              <a:rPr lang="ar-EG" sz="4800" dirty="0"/>
              <a:t>:</a:t>
            </a:r>
            <a:endParaRPr lang="en-US" sz="4800" dirty="0"/>
          </a:p>
          <a:p>
            <a:pPr>
              <a:buNone/>
            </a:pPr>
            <a:r>
              <a:rPr lang="en-US" sz="4800" dirty="0" smtClean="0"/>
              <a:t>1</a:t>
            </a:r>
            <a:r>
              <a:rPr lang="ar-EG" sz="4800" dirty="0" smtClean="0"/>
              <a:t>- </a:t>
            </a:r>
            <a:r>
              <a:rPr lang="ar-IQ" sz="4800" dirty="0"/>
              <a:t>سهولة التعرف على درجة القرابة الوراثية بين </a:t>
            </a:r>
            <a:r>
              <a:rPr lang="ar-IQ" sz="4800" dirty="0" err="1"/>
              <a:t>الانواع</a:t>
            </a:r>
            <a:r>
              <a:rPr lang="ar-IQ" sz="4800" dirty="0"/>
              <a:t> </a:t>
            </a:r>
            <a:r>
              <a:rPr lang="ar-IQ" sz="4800" dirty="0" err="1"/>
              <a:t>وامكانية</a:t>
            </a:r>
            <a:r>
              <a:rPr lang="ar-IQ" sz="4800" dirty="0"/>
              <a:t> التهجين معها . </a:t>
            </a:r>
            <a:endParaRPr lang="en-US" sz="4800" dirty="0" smtClean="0"/>
          </a:p>
          <a:p>
            <a:pPr>
              <a:buNone/>
            </a:pPr>
            <a:r>
              <a:rPr lang="ar-IQ" sz="4800" dirty="0" smtClean="0"/>
              <a:t>2- سهولة توحيد العمليات الزراعية لنباتات الفصيلة الواحدة . </a:t>
            </a:r>
            <a:endParaRPr lang="en-US" sz="4800" dirty="0" smtClean="0"/>
          </a:p>
          <a:p>
            <a:pPr lvl="0">
              <a:buNone/>
            </a:pPr>
            <a:r>
              <a:rPr lang="en-US" sz="4800" dirty="0" smtClean="0"/>
              <a:t>-3</a:t>
            </a:r>
            <a:r>
              <a:rPr lang="ar-IQ" sz="4800" dirty="0" smtClean="0"/>
              <a:t>سهولة </a:t>
            </a:r>
            <a:r>
              <a:rPr lang="ar-IQ" sz="4800" dirty="0"/>
              <a:t>تحديد عملية الزراعة </a:t>
            </a:r>
            <a:r>
              <a:rPr lang="ar-IQ" sz="4800" dirty="0" err="1"/>
              <a:t>المناسبه</a:t>
            </a:r>
            <a:r>
              <a:rPr lang="ar-IQ" sz="4800" dirty="0"/>
              <a:t> وذلك لتشابه بذورها . </a:t>
            </a:r>
            <a:endParaRPr lang="en-US" sz="4800" dirty="0"/>
          </a:p>
          <a:p>
            <a:pPr>
              <a:buNone/>
            </a:pPr>
            <a:r>
              <a:rPr lang="ar-EG" sz="4800" b="1" dirty="0"/>
              <a:t>عيوب هذا التقسيم: </a:t>
            </a:r>
            <a:r>
              <a:rPr lang="ar-IQ" sz="4800" dirty="0"/>
              <a:t>فان بعض محاصيل العائلة الواحدة تختلف في احتياجاتها البيئية مثل نباتات العائلة </a:t>
            </a:r>
            <a:r>
              <a:rPr lang="ar-IQ" sz="4800" dirty="0" err="1"/>
              <a:t>البقولية</a:t>
            </a:r>
            <a:r>
              <a:rPr lang="ar-IQ" sz="4800" dirty="0"/>
              <a:t> . أما الباذنجانية فان نباتاتها تختلف في هدف زراعتها (الثمار أم الدرنات بالنسبة </a:t>
            </a:r>
            <a:r>
              <a:rPr lang="ar-IQ" sz="4800" dirty="0" err="1"/>
              <a:t>للطماطة</a:t>
            </a:r>
            <a:r>
              <a:rPr lang="ar-IQ" sz="4800" dirty="0"/>
              <a:t> والفلفل في الحالة الأولى ... </a:t>
            </a:r>
            <a:r>
              <a:rPr lang="ar-IQ" sz="4800" dirty="0" err="1"/>
              <a:t>والبطاطا</a:t>
            </a:r>
            <a:r>
              <a:rPr lang="ar-IQ" sz="4800" dirty="0"/>
              <a:t> في الحالة الثانية) . مما يؤدي إلى اختلاف طريقة زراعتها .  </a:t>
            </a:r>
            <a:endParaRPr lang="en-US" sz="4800" dirty="0"/>
          </a:p>
          <a:p>
            <a:pPr>
              <a:buNone/>
            </a:pPr>
            <a:r>
              <a:rPr lang="ar-EG" sz="4800" b="1" dirty="0"/>
              <a:t>التقسيم حسب طرق الزراعة </a:t>
            </a:r>
            <a:r>
              <a:rPr lang="ar-EG" sz="4800" b="1" dirty="0" smtClean="0"/>
              <a:t>:</a:t>
            </a:r>
            <a:r>
              <a:rPr lang="ar-EG" sz="4800" dirty="0" err="1" smtClean="0"/>
              <a:t>ان</a:t>
            </a:r>
            <a:r>
              <a:rPr lang="ar-EG" sz="4800" dirty="0" smtClean="0"/>
              <a:t> </a:t>
            </a:r>
            <a:r>
              <a:rPr lang="ar-EG" sz="4800" dirty="0"/>
              <a:t>هذا التقسيم يعتمد على جمع المحاصيل التي تتشابه في طرق زراعتها وفي متطلباتها الزراعية في مجموعة واحدة .مثل مجموعة </a:t>
            </a:r>
            <a:r>
              <a:rPr lang="ar-EG" sz="4800" dirty="0" err="1"/>
              <a:t>القرعيات</a:t>
            </a:r>
            <a:r>
              <a:rPr lang="ar-EG" sz="4800" dirty="0"/>
              <a:t> </a:t>
            </a:r>
            <a:r>
              <a:rPr lang="ar-EG" sz="4800" dirty="0" err="1"/>
              <a:t>او</a:t>
            </a:r>
            <a:r>
              <a:rPr lang="ar-EG" sz="4800" dirty="0"/>
              <a:t> </a:t>
            </a:r>
            <a:r>
              <a:rPr lang="ar-EG" sz="4800" dirty="0" err="1"/>
              <a:t>البقوليات</a:t>
            </a:r>
            <a:r>
              <a:rPr lang="ar-EG" sz="4800" dirty="0"/>
              <a:t> </a:t>
            </a:r>
            <a:r>
              <a:rPr lang="ar-EG" sz="4800" dirty="0" err="1"/>
              <a:t>او</a:t>
            </a:r>
            <a:r>
              <a:rPr lang="ar-EG" sz="4800" dirty="0"/>
              <a:t> الصليبيات ..الخ.</a:t>
            </a:r>
            <a:endParaRPr lang="en-US" sz="4800" dirty="0"/>
          </a:p>
          <a:p>
            <a:pPr>
              <a:buNone/>
            </a:pPr>
            <a:r>
              <a:rPr lang="ar-EG" sz="4800" b="1" dirty="0"/>
              <a:t>مزايا هذا التقسيم</a:t>
            </a:r>
            <a:r>
              <a:rPr lang="ar-EG" sz="4800" dirty="0"/>
              <a:t>: يمكن ذكر الطرق والمتطلبات الزراعية لكل مجموعة دون الحاجة </a:t>
            </a:r>
            <a:r>
              <a:rPr lang="ar-EG" sz="4800" dirty="0" err="1"/>
              <a:t>الى</a:t>
            </a:r>
            <a:r>
              <a:rPr lang="ar-EG" sz="4800" dirty="0"/>
              <a:t> تكرارها لكل محصول</a:t>
            </a:r>
            <a:r>
              <a:rPr lang="ar-SY" sz="4800" dirty="0"/>
              <a:t>.</a:t>
            </a:r>
            <a:endParaRPr lang="en-US" sz="4800" dirty="0"/>
          </a:p>
          <a:p>
            <a:endParaRPr lang="ar-SY" sz="48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019799"/>
          </a:xfrm>
        </p:spPr>
        <p:txBody>
          <a:bodyPr>
            <a:normAutofit lnSpcReduction="10000"/>
          </a:bodyPr>
          <a:lstStyle/>
          <a:p>
            <a:r>
              <a:rPr lang="en-US" sz="4800" dirty="0"/>
              <a:t> </a:t>
            </a:r>
            <a:r>
              <a:rPr lang="ar-EG" sz="2400" b="1" u="sng" dirty="0"/>
              <a:t>المحاضرة الثالثة ( المنشآت والأدوات اللازمة لزراعة الخضراوات)</a:t>
            </a:r>
            <a:endParaRPr lang="en-US" sz="2400" dirty="0"/>
          </a:p>
          <a:p>
            <a:pPr>
              <a:buNone/>
            </a:pPr>
            <a:r>
              <a:rPr lang="ar-SY" sz="2400" dirty="0" smtClean="0"/>
              <a:t>    </a:t>
            </a:r>
            <a:r>
              <a:rPr lang="ar-IQ" sz="2400" dirty="0" smtClean="0"/>
              <a:t>يلجأ </a:t>
            </a:r>
            <a:r>
              <a:rPr lang="ar-IQ" sz="2400" dirty="0"/>
              <a:t>المزارع إلى تجاوز الظروف البيئية غير المناسبة لزراعة محصول معين مثل ارتفاع الحرارة أو انخفاضها أو </a:t>
            </a:r>
            <a:r>
              <a:rPr lang="ar-IQ" sz="2400" dirty="0" err="1"/>
              <a:t>الاضاءة</a:t>
            </a:r>
            <a:r>
              <a:rPr lang="ar-IQ" sz="2400" dirty="0"/>
              <a:t> في مناطق أخرى من العالم .. حيث يتم </a:t>
            </a:r>
            <a:r>
              <a:rPr lang="ar-IQ" sz="2400" dirty="0" err="1"/>
              <a:t>تهيأة</a:t>
            </a:r>
            <a:r>
              <a:rPr lang="ar-IQ" sz="2400" dirty="0"/>
              <a:t> شتلات الخضر في أماكن خاصة لحين توفر الظروف الخارجية الملائمة وان هذه الأماكن أو المنشآت هي </a:t>
            </a:r>
            <a:r>
              <a:rPr lang="ar-IQ" sz="2400" dirty="0" err="1"/>
              <a:t>الظله</a:t>
            </a:r>
            <a:r>
              <a:rPr lang="ar-IQ" sz="2400" dirty="0"/>
              <a:t> الخشبية أو السلكية ، البيوت البلاستيكية ، البيوت الزجاجية ، </a:t>
            </a:r>
            <a:r>
              <a:rPr lang="ar-IQ" sz="2400" dirty="0" err="1"/>
              <a:t>الانفاق</a:t>
            </a:r>
            <a:r>
              <a:rPr lang="ar-IQ" sz="2400" dirty="0"/>
              <a:t> الواطئة ، البيوت الحارة ... وان فائدة هذه المنشآت تكمن بعدة نقاط منها : </a:t>
            </a:r>
            <a:endParaRPr lang="en-US" sz="2400" dirty="0"/>
          </a:p>
          <a:p>
            <a:pPr lvl="0"/>
            <a:r>
              <a:rPr lang="ar-IQ" sz="2400" dirty="0" err="1"/>
              <a:t>اطالة</a:t>
            </a:r>
            <a:r>
              <a:rPr lang="ar-IQ" sz="2400" dirty="0"/>
              <a:t> فترة نمو وتواجد النبات بالحقل وبالتالي زيادة فترة </a:t>
            </a:r>
            <a:r>
              <a:rPr lang="ar-IQ" sz="2400" dirty="0" err="1"/>
              <a:t>انتاجه</a:t>
            </a:r>
            <a:r>
              <a:rPr lang="ar-IQ" sz="2400" dirty="0"/>
              <a:t> مثلاً إذا كان الصيف قصير يتم </a:t>
            </a:r>
            <a:r>
              <a:rPr lang="ar-IQ" sz="2400" dirty="0" err="1"/>
              <a:t>اعداد</a:t>
            </a:r>
            <a:r>
              <a:rPr lang="ar-IQ" sz="2400" dirty="0"/>
              <a:t> شتلات تنقل بعد 1-2 شهر للحقل فنكون بكرنا بالإنتاج فترة لا تقل عن 1-2 شهر . </a:t>
            </a:r>
            <a:endParaRPr lang="en-US" sz="2400" dirty="0"/>
          </a:p>
          <a:p>
            <a:pPr lvl="0"/>
            <a:r>
              <a:rPr lang="ar-IQ" sz="2400" dirty="0"/>
              <a:t>يمكن زراعة أكثر من محصول واحد في نفس الأرض في موسم واحد . </a:t>
            </a:r>
            <a:endParaRPr lang="en-US" sz="2400" dirty="0"/>
          </a:p>
          <a:p>
            <a:pPr lvl="0"/>
            <a:r>
              <a:rPr lang="ar-IQ" sz="2400" dirty="0"/>
              <a:t>حماية الشتلات من الظروف غير الملائمة للنمو . </a:t>
            </a:r>
            <a:endParaRPr lang="en-US" sz="2400" dirty="0"/>
          </a:p>
          <a:p>
            <a:pPr lvl="0"/>
            <a:r>
              <a:rPr lang="ar-IQ" sz="2400" dirty="0"/>
              <a:t>الحصول على حاصل جيد في المناطق ذات الصيف القصير . </a:t>
            </a:r>
            <a:endParaRPr lang="en-US" sz="2400" dirty="0"/>
          </a:p>
          <a:p>
            <a:pPr lvl="0"/>
            <a:r>
              <a:rPr lang="ar-IQ" sz="2400" dirty="0"/>
              <a:t>زيادة الحاصل والتبكير فيه . </a:t>
            </a:r>
            <a:endParaRPr lang="en-US" sz="2400" dirty="0"/>
          </a:p>
          <a:p>
            <a:endParaRPr lang="ar-SY" sz="48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308</TotalTime>
  <Words>7120</Words>
  <Application>Microsoft Office PowerPoint</Application>
  <PresentationFormat>عرض على الشاشة (3:4)‏</PresentationFormat>
  <Paragraphs>679</Paragraphs>
  <Slides>42</Slides>
  <Notes>0</Notes>
  <HiddenSlides>0</HiddenSlides>
  <MMClips>0</MMClips>
  <ScaleCrop>false</ScaleCrop>
  <HeadingPairs>
    <vt:vector size="4" baseType="variant">
      <vt:variant>
        <vt:lpstr>سمة</vt:lpstr>
      </vt:variant>
      <vt:variant>
        <vt:i4>1</vt:i4>
      </vt:variant>
      <vt:variant>
        <vt:lpstr>عناوين الشرائح</vt:lpstr>
      </vt:variant>
      <vt:variant>
        <vt:i4>42</vt:i4>
      </vt:variant>
    </vt:vector>
  </HeadingPairs>
  <TitlesOfParts>
    <vt:vector size="43" baseType="lpstr">
      <vt:lpstr>انقلاب</vt:lpstr>
      <vt:lpstr>وزارة التعليم العالي والبحث العلمي جامعة ديالى- كلية الزراعة    المرحلة الثانية / قسم علوم التربة والموارد المائية </vt:lpstr>
      <vt:lpstr>       المحاضرة الاولى ( مقدمة وتعريف – الموطن الاصلي) مقدمة: علم انتاج الخضر Oleiculture ان علم زراعة وانتاج محاصيل الخضر هو احد الفروع الرئيسية لعلم البستنة Horticulture  , فهو يهتم بدراسة نباتات هذه المحاصيل من النواحي البيولوجية والتشريحية وطرق زراعتها واكثارها والعوامل المؤثرة في نموها وانتاجها والآفات الحشرية والمرضية التي تصيبها . ان نباتات الخضر تحتاج الى رعاية وعناية خاصة من حيث عمليات الخدمة الزراعية المختلفة فهي نباتات عشبية غضه, وتستخدم أجزائها المختلفة في التغذية كالأوراق والجذور والأزهار والسيقان والثمار والبذور. وتزرع بمساحات محددة ونحتاج إلى رأس مال عالي. ولهذا تعرف الخضر: بأنها نباتات عشبية   Herbaceous plantsمعظمها حولي   Annual مثل الطماطة والخيار او ثنائية الحول (محولة) Biannual مثل الكرفس والرشاد واللهانة والقرنابيط  ولكن زراعتها تتجدد سنويا ، وقليل منها معمرة Perennial مثل الهليون.  وهناك تداخل لبعض الحاصلات هل هي خضر أم محاصيل حقلية مثل الباقلاء فإذا زرعت لغرض إنتاج القرون الخضراء فهي ضمن التعريف السابق خضروات أما إذا زرعت لغرض إنتاج البذور الجافة فهي محصول حقلي. وكذلك البصل إذا زرع بمساحات واسعة فهو محصول حقلي وإذا زرع بمساحات محدودة فهو محصول خضروات.  </vt:lpstr>
      <vt:lpstr>   الموطن الاصلي: يعتبر مواطن المحصول المكان الذي نشأ النبات فيه لأول مرة . ولقد نشأت نباتات الخضر في اماكن مختلفة من العالم , وقد قسم فافلون 1951 المواطن الاصلية الهامة التي نشأت فيها النباتات المزروعة الى ثمانية مناطق وفيما يأتي المواطن الاصلية لاهم محاصيل الخضر: منطقة الصين : وتشمل المناطق الجبلية والسهول المجاورة لوسط وغرب الصين ولقد نشأت بهذه المنطقة زراعة نباتات الباذنجان والخس والخيار واللوبيا والفاصوليا والفجل. منطقة الهند: وتشمل سيام وبورما ولا يدخل في هذه المنطقة شمال غرب الهند وتعتبر هذه المنطقة المواطن الاصلية للباذنجان والخس والخيار والقلقاس. منطقة وسط اسيا: وتشمل غرب الهند وافغانستان وكشمير وبعض الولايات الروسية وهذه هي المواطن الاصلية لنباتات البصل والثوم والجزر والسبانخ والفجل. منطقة الشرق الادنى: وتشمل تركيا والقوقاز وايران والتركستان وتعتبر هذه المنطقة الاصلية للبصل والبقدونس والبنجر السكري والجزر والخس والخيار والكراث والكرفس. </vt:lpstr>
      <vt:lpstr>     منطقة حوض البحر الابيض المتوسط: لقد نشأت في هذه المنطقة نباتات البصل والبقدونس والجزر والخس والخرشوف والبقله والكراث والكرفس. منطقة الحبشة: وتشمل الحبشة والمناطق الجبلية في ارتيريا وهذه المناطق هي الموطن الاصلي للباميا والبصل. منطقة جنوب المكسيك وامريكا الوسطى: وهذه هي المناطق التي نشأت فيها نباتات البطاطا والفاصوليا والفلفل. منطقة امريكا الجنوبية: وتشمل مناطق البرغواي وشيلي ولقد نشأت فيها نباتات الطماطة والبطاطا والفاصولياء والفلفل. ولقد استغل الانسان النباتات لصالحه وحسن صفاتها ونقل كثير منها من مواطنها الأصلية الى اماكن اخرى لم تكن تزرع بها وما يزال الانسان يحسن من صفاتها لغرض زيادة محصولها وتحسين الصفات التي تستهلك من اجلها وكذلك مقاومتها للأمراض وتحملها لدرجات الحرارة المرتفعة والمنخفضة وغير ذلك من الصفات. </vt:lpstr>
      <vt:lpstr>            المحاضرة الثانية ( تصنيف محاصيل الخضر) ان تقسيم محاصيل الخضر الى مجموعات متشابهة او متقاربة في احتياجاتها سوف يسهل دراسة ومناقشة اسس انتاج هذه المحاصيل , كما انه يجنبنا التكرار غير الضروري. ويوجد اكثر من طريقة لتقسيم محاصيل الخضر. فمثلا يمكن تقسيمها حسب دورة الحياة ( حولية , محولة , معمرة ) او حسب مقاومتها للملوحة , الا اننا سنقتصر على ذكر الطرق الاربعة المتعارف عليها والمستعملة في مختلف انحاء العالم مع ذكر مزايا وعيوب كل طريقة وهذه الطرق هي: التقسيم حسب الاحتياجات الحرارية : من المعروف في عالم الزراعة ان قسماً من النباتات تجود زراعتها في فصل معين من فصول السنة وهذا ينطبق على محاصيل الخضر . وحسب هذا التقسيم فانه يمكن وضع محاصيل الخضر المختلفة في مجموعتين حسب احتياجاتها الحرارية العامة طوال موسم نموها . وهاتان المجموعتان هما:  مجموعة محاصيل الخضر الشتوية : وتضم كلا من اللهانة والقرنابيط والفجل والشلغم (اللفت) والكلم والبصل والثوم والكراث والبزاليا والباقلاء والبطاطا والخس والالمازة والخرشوف والجزر والكرفس والمعدنوس والشوندر والسلق والسبانخ والهليون. </vt:lpstr>
      <vt:lpstr>  الجزء الذي يستعمل كغذاء : بموجب هذا التقسيم توضع محاصيل الخضر في مجاميع حسب الاجزاء التي تؤكل منها كالثمار والاوراق والجذور وغيرها , واعتماداً على ذلك يمكن ان تقسم محاصيل الخضر كالاتي: أ- محاصيل الخضر التي تؤكل ثمارها : وتضم الرقي والقرع والبطيخ والخيار والقثاء والطماطة والفلفل والباذنجان والبزاليا والباقلاء والفاصولياء واللوبيا والباميا والذرة الحلوة. ب- محاصيل الخضر التي تؤكل سيقانها : وتضم الكلم والبطاطا والالمازة والهليون والقلقاس. ج- محاصيل الخضر التي تؤكل جذورها : وتضم الشوندر والجزر والفجل و الشلغم والبطاطا الحلوة. د- محاصيل الخضر التي تؤكل اوراقها : وتضم اللهانة والكرفس والخس والمعدنوس والبصل والثوم والكراث والسبانخ والسلق . هــ - محاصيل الخضر التي تؤكل الاجزاء الزهرية : منها القرنابيط والخرشوف. والملاحظ بهذا التقسيم ان بعض المجاميع تضم بعض المحاصيل التي تؤكل بذورها غير الناضجة والناضجة مثل الباقلاء والبزاليا ولكنها وضعت تحت المجموعة الثمرية. مزايا هذا التقسيم : يعتبر هذا التقسيم مفيداً في وضع محاصيل الخضر تحت مجاميع خاصة بكل جزء من الاجزاء المخصصة للأكل لكل محصول.  عيوب هذا التقسيم: يعتبر هذا التقسيم غير صالح من الوجهة الزراعية حيث ان كل مجموعة تضم محاصيلاً تختلف متطلباتها وعملياتها الزراعية عن طرق زراعة ومواعيد زراعة والتسميد والري ومكافحة الآفات.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Milano</dc:creator>
  <cp:lastModifiedBy>Milano</cp:lastModifiedBy>
  <cp:revision>71</cp:revision>
  <dcterms:created xsi:type="dcterms:W3CDTF">2016-02-20T13:39:12Z</dcterms:created>
  <dcterms:modified xsi:type="dcterms:W3CDTF">2016-02-20T18:50:55Z</dcterms:modified>
</cp:coreProperties>
</file>